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2" r:id="rId2"/>
  </p:sldMasterIdLst>
  <p:notesMasterIdLst>
    <p:notesMasterId r:id="rId39"/>
  </p:notesMasterIdLst>
  <p:sldIdLst>
    <p:sldId id="276" r:id="rId3"/>
    <p:sldId id="277" r:id="rId4"/>
    <p:sldId id="646" r:id="rId5"/>
    <p:sldId id="647" r:id="rId6"/>
    <p:sldId id="282" r:id="rId7"/>
    <p:sldId id="635" r:id="rId8"/>
    <p:sldId id="636" r:id="rId9"/>
    <p:sldId id="634" r:id="rId10"/>
    <p:sldId id="637" r:id="rId11"/>
    <p:sldId id="640" r:id="rId12"/>
    <p:sldId id="641" r:id="rId13"/>
    <p:sldId id="639" r:id="rId14"/>
    <p:sldId id="642" r:id="rId15"/>
    <p:sldId id="643" r:id="rId16"/>
    <p:sldId id="638" r:id="rId17"/>
    <p:sldId id="579" r:id="rId18"/>
    <p:sldId id="645" r:id="rId19"/>
    <p:sldId id="618" r:id="rId20"/>
    <p:sldId id="619" r:id="rId21"/>
    <p:sldId id="620" r:id="rId22"/>
    <p:sldId id="644" r:id="rId23"/>
    <p:sldId id="648" r:id="rId24"/>
    <p:sldId id="621" r:id="rId25"/>
    <p:sldId id="622" r:id="rId26"/>
    <p:sldId id="623" r:id="rId27"/>
    <p:sldId id="624" r:id="rId28"/>
    <p:sldId id="625" r:id="rId29"/>
    <p:sldId id="626" r:id="rId30"/>
    <p:sldId id="627" r:id="rId31"/>
    <p:sldId id="628" r:id="rId32"/>
    <p:sldId id="629" r:id="rId33"/>
    <p:sldId id="630" r:id="rId34"/>
    <p:sldId id="631" r:id="rId35"/>
    <p:sldId id="632" r:id="rId36"/>
    <p:sldId id="633" r:id="rId37"/>
    <p:sldId id="617" r:id="rId38"/>
  </p:sldIdLst>
  <p:sldSz cx="12192000" cy="6858000"/>
  <p:notesSz cx="6858000" cy="9144000"/>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5706" autoAdjust="0"/>
  </p:normalViewPr>
  <p:slideViewPr>
    <p:cSldViewPr snapToGrid="0">
      <p:cViewPr varScale="1">
        <p:scale>
          <a:sx n="91" d="100"/>
          <a:sy n="91" d="100"/>
        </p:scale>
        <p:origin x="293"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4315E-AA88-4C4F-BC7F-691CB14FAFBC}" type="datetimeFigureOut">
              <a:rPr lang="zh-CN" altLang="en-US" smtClean="0"/>
              <a:t>2025/11/28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D1EEC-C44F-4BFC-84C2-8741EE48D1A9}" type="slidenum">
              <a:rPr lang="zh-CN" altLang="en-US" smtClean="0"/>
              <a:t>‹#›</a:t>
            </a:fld>
            <a:endParaRPr lang="zh-CN" altLang="en-US"/>
          </a:p>
        </p:txBody>
      </p:sp>
    </p:spTree>
    <p:extLst>
      <p:ext uri="{BB962C8B-B14F-4D97-AF65-F5344CB8AC3E}">
        <p14:creationId xmlns:p14="http://schemas.microsoft.com/office/powerpoint/2010/main" val="1511828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1</a:t>
            </a:fld>
            <a:endParaRPr lang="zh-CN" altLang="en-US"/>
          </a:p>
        </p:txBody>
      </p:sp>
    </p:spTree>
    <p:extLst>
      <p:ext uri="{BB962C8B-B14F-4D97-AF65-F5344CB8AC3E}">
        <p14:creationId xmlns:p14="http://schemas.microsoft.com/office/powerpoint/2010/main" val="244656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2</a:t>
            </a:fld>
            <a:endParaRPr lang="zh-CN" altLang="en-US"/>
          </a:p>
        </p:txBody>
      </p:sp>
    </p:spTree>
    <p:extLst>
      <p:ext uri="{BB962C8B-B14F-4D97-AF65-F5344CB8AC3E}">
        <p14:creationId xmlns:p14="http://schemas.microsoft.com/office/powerpoint/2010/main" val="2946033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8C82E-68BB-0A91-4E9F-30A7D7F1AF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7C2E87-5423-D869-3173-FEB8175238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1D34F8-FD45-EE55-8459-B121EACF1DE5}"/>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29ADDCC-3518-FBF0-8006-EDBF497662B1}"/>
              </a:ext>
            </a:extLst>
          </p:cNvPr>
          <p:cNvSpPr>
            <a:spLocks noGrp="1"/>
          </p:cNvSpPr>
          <p:nvPr>
            <p:ph type="sldNum" sz="quarter" idx="5"/>
          </p:nvPr>
        </p:nvSpPr>
        <p:spPr/>
        <p:txBody>
          <a:bodyPr/>
          <a:lstStyle/>
          <a:p>
            <a:fld id="{A3ED8765-8EF3-408C-9341-152904E414ED}" type="slidenum">
              <a:rPr lang="zh-CN" altLang="en-US" smtClean="0"/>
              <a:t>3</a:t>
            </a:fld>
            <a:endParaRPr lang="zh-CN" altLang="en-US"/>
          </a:p>
        </p:txBody>
      </p:sp>
    </p:spTree>
    <p:extLst>
      <p:ext uri="{BB962C8B-B14F-4D97-AF65-F5344CB8AC3E}">
        <p14:creationId xmlns:p14="http://schemas.microsoft.com/office/powerpoint/2010/main" val="238159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C96A-2616-1840-CBCB-F926382AA4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663C5ED-BEF9-E8B3-D6B4-67EEB32C41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C916C1-E29B-31B2-3283-0E293C635943}"/>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E4F3991A-15A4-1B91-F5C4-0573118253B1}"/>
              </a:ext>
            </a:extLst>
          </p:cNvPr>
          <p:cNvSpPr>
            <a:spLocks noGrp="1"/>
          </p:cNvSpPr>
          <p:nvPr>
            <p:ph type="sldNum" sz="quarter" idx="5"/>
          </p:nvPr>
        </p:nvSpPr>
        <p:spPr/>
        <p:txBody>
          <a:bodyPr/>
          <a:lstStyle/>
          <a:p>
            <a:fld id="{A3ED8765-8EF3-408C-9341-152904E414ED}" type="slidenum">
              <a:rPr lang="zh-CN" altLang="en-US" smtClean="0"/>
              <a:t>4</a:t>
            </a:fld>
            <a:endParaRPr lang="zh-CN" altLang="en-US"/>
          </a:p>
        </p:txBody>
      </p:sp>
    </p:spTree>
    <p:extLst>
      <p:ext uri="{BB962C8B-B14F-4D97-AF65-F5344CB8AC3E}">
        <p14:creationId xmlns:p14="http://schemas.microsoft.com/office/powerpoint/2010/main" val="114767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p:cNvSpPr>
            <a:spLocks noGrp="1"/>
          </p:cNvSpPr>
          <p:nvPr>
            <p:ph type="sldNum" sz="quarter" idx="5"/>
          </p:nvPr>
        </p:nvSpPr>
        <p:spPr/>
        <p:txBody>
          <a:bodyPr/>
          <a:lstStyle/>
          <a:p>
            <a:fld id="{A3ED8765-8EF3-408C-9341-152904E414ED}" type="slidenum">
              <a:rPr lang="zh-CN" altLang="en-US" smtClean="0"/>
              <a:t>16</a:t>
            </a:fld>
            <a:endParaRPr lang="zh-CN" altLang="en-US"/>
          </a:p>
        </p:txBody>
      </p:sp>
    </p:spTree>
    <p:extLst>
      <p:ext uri="{BB962C8B-B14F-4D97-AF65-F5344CB8AC3E}">
        <p14:creationId xmlns:p14="http://schemas.microsoft.com/office/powerpoint/2010/main" val="298234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BD914-787A-77AA-4702-49E3EFC117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418674-A0CB-0031-74E3-2C37EE9F0B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9F79A2-41D3-9463-5260-C4FC336B9387}"/>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2136E3FF-EE7B-F5F8-1537-22FA57707FC2}"/>
              </a:ext>
            </a:extLst>
          </p:cNvPr>
          <p:cNvSpPr>
            <a:spLocks noGrp="1"/>
          </p:cNvSpPr>
          <p:nvPr>
            <p:ph type="sldNum" sz="quarter" idx="5"/>
          </p:nvPr>
        </p:nvSpPr>
        <p:spPr/>
        <p:txBody>
          <a:bodyPr/>
          <a:lstStyle/>
          <a:p>
            <a:fld id="{A3ED8765-8EF3-408C-9341-152904E414ED}" type="slidenum">
              <a:rPr lang="zh-CN" altLang="en-US" smtClean="0"/>
              <a:t>17</a:t>
            </a:fld>
            <a:endParaRPr lang="zh-CN" altLang="en-US"/>
          </a:p>
        </p:txBody>
      </p:sp>
    </p:spTree>
    <p:extLst>
      <p:ext uri="{BB962C8B-B14F-4D97-AF65-F5344CB8AC3E}">
        <p14:creationId xmlns:p14="http://schemas.microsoft.com/office/powerpoint/2010/main" val="363527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C8E7A-F32D-1EE5-2DD3-330A89B063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BE70BB-6EB0-DF13-3B39-35E75CFB94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C57E09-F694-19F9-B711-12E5EE153031}"/>
              </a:ext>
            </a:extLst>
          </p:cNvPr>
          <p:cNvSpPr>
            <a:spLocks noGrp="1"/>
          </p:cNvSpPr>
          <p:nvPr>
            <p:ph type="body" idx="1"/>
          </p:nvPr>
        </p:nvSpPr>
        <p:spPr/>
        <p:txBody>
          <a:bodyPr/>
          <a:lstStyle/>
          <a:p>
            <a:r>
              <a:rPr lang="en-US" altLang="zh-CN"/>
              <a:t>3e0224fb-c018-4570-962c-dcfc127225c3.source.default.zh-Hans</a:t>
            </a:r>
            <a:endParaRPr lang="zh-CN" altLang="en-US"/>
          </a:p>
        </p:txBody>
      </p:sp>
      <p:sp>
        <p:nvSpPr>
          <p:cNvPr id="4" name="灯片编号占位符 3">
            <a:extLst>
              <a:ext uri="{FF2B5EF4-FFF2-40B4-BE49-F238E27FC236}">
                <a16:creationId xmlns:a16="http://schemas.microsoft.com/office/drawing/2014/main" id="{6D630F79-A3C3-9030-1C31-754A06727F69}"/>
              </a:ext>
            </a:extLst>
          </p:cNvPr>
          <p:cNvSpPr>
            <a:spLocks noGrp="1"/>
          </p:cNvSpPr>
          <p:nvPr>
            <p:ph type="sldNum" sz="quarter" idx="5"/>
          </p:nvPr>
        </p:nvSpPr>
        <p:spPr/>
        <p:txBody>
          <a:bodyPr/>
          <a:lstStyle/>
          <a:p>
            <a:fld id="{A3ED8765-8EF3-408C-9341-152904E414ED}" type="slidenum">
              <a:rPr lang="zh-CN" altLang="en-US" smtClean="0"/>
              <a:t>22</a:t>
            </a:fld>
            <a:endParaRPr lang="zh-CN" altLang="en-US"/>
          </a:p>
        </p:txBody>
      </p:sp>
    </p:spTree>
    <p:extLst>
      <p:ext uri="{BB962C8B-B14F-4D97-AF65-F5344CB8AC3E}">
        <p14:creationId xmlns:p14="http://schemas.microsoft.com/office/powerpoint/2010/main" val="185225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48D1EEC-C44F-4BFC-84C2-8741EE48D1A9}" type="slidenum">
              <a:rPr lang="zh-CN" altLang="en-US" smtClean="0"/>
              <a:t>36</a:t>
            </a:fld>
            <a:endParaRPr lang="zh-CN" altLang="en-US"/>
          </a:p>
        </p:txBody>
      </p:sp>
    </p:spTree>
    <p:extLst>
      <p:ext uri="{BB962C8B-B14F-4D97-AF65-F5344CB8AC3E}">
        <p14:creationId xmlns:p14="http://schemas.microsoft.com/office/powerpoint/2010/main" val="127784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3" name="更多资源下载：https://www.58pic.com/u/61536760" hidden="1">
            <a:extLst>
              <a:ext uri="{FF2B5EF4-FFF2-40B4-BE49-F238E27FC236}">
                <a16:creationId xmlns:a16="http://schemas.microsoft.com/office/drawing/2014/main" id="{C601F188-D72C-4D4B-9F32-8A9536FA8516}"/>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9962468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0816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036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B98E364A-159D-4D73-871E-673F0030F0D4}"/>
              </a:ext>
            </a:extLst>
          </p:cNvPr>
          <p:cNvSpPr>
            <a:spLocks noGrp="1"/>
          </p:cNvSpPr>
          <p:nvPr>
            <p:ph type="pic" sz="quarter" idx="10"/>
          </p:nvPr>
        </p:nvSpPr>
        <p:spPr>
          <a:xfrm>
            <a:off x="3238500" y="1828800"/>
            <a:ext cx="895350" cy="552450"/>
          </a:xfrm>
          <a:prstGeom prst="rect">
            <a:avLst/>
          </a:prstGeom>
          <a:solidFill>
            <a:schemeClr val="accent6"/>
          </a:solidFill>
        </p:spPr>
        <p:txBody>
          <a:bodyPr/>
          <a:lstStyle/>
          <a:p>
            <a:endParaRPr lang="zh-CN" altLang="en-US"/>
          </a:p>
        </p:txBody>
      </p:sp>
      <p:sp>
        <p:nvSpPr>
          <p:cNvPr id="9" name="图片占位符 6">
            <a:extLst>
              <a:ext uri="{FF2B5EF4-FFF2-40B4-BE49-F238E27FC236}">
                <a16:creationId xmlns:a16="http://schemas.microsoft.com/office/drawing/2014/main" id="{D5374E0E-77A6-4321-B85C-54C41FD7379F}"/>
              </a:ext>
            </a:extLst>
          </p:cNvPr>
          <p:cNvSpPr>
            <a:spLocks noGrp="1"/>
          </p:cNvSpPr>
          <p:nvPr>
            <p:ph type="pic" sz="quarter" idx="11"/>
          </p:nvPr>
        </p:nvSpPr>
        <p:spPr>
          <a:xfrm>
            <a:off x="3238500" y="3101270"/>
            <a:ext cx="895350" cy="552450"/>
          </a:xfrm>
          <a:prstGeom prst="rect">
            <a:avLst/>
          </a:prstGeom>
          <a:solidFill>
            <a:schemeClr val="accent6"/>
          </a:solidFill>
        </p:spPr>
        <p:txBody>
          <a:bodyPr/>
          <a:lstStyle/>
          <a:p>
            <a:endParaRPr lang="zh-CN" altLang="en-US"/>
          </a:p>
        </p:txBody>
      </p:sp>
      <p:sp>
        <p:nvSpPr>
          <p:cNvPr id="10" name="图片占位符 6">
            <a:extLst>
              <a:ext uri="{FF2B5EF4-FFF2-40B4-BE49-F238E27FC236}">
                <a16:creationId xmlns:a16="http://schemas.microsoft.com/office/drawing/2014/main" id="{2E547406-A2D5-4BDA-9C61-8BA5B782D3FE}"/>
              </a:ext>
            </a:extLst>
          </p:cNvPr>
          <p:cNvSpPr>
            <a:spLocks noGrp="1"/>
          </p:cNvSpPr>
          <p:nvPr>
            <p:ph type="pic" sz="quarter" idx="12"/>
          </p:nvPr>
        </p:nvSpPr>
        <p:spPr>
          <a:xfrm>
            <a:off x="3238500" y="4373740"/>
            <a:ext cx="895350" cy="552450"/>
          </a:xfrm>
          <a:prstGeom prst="rect">
            <a:avLst/>
          </a:prstGeom>
          <a:solidFill>
            <a:schemeClr val="accent6"/>
          </a:solidFill>
        </p:spPr>
        <p:txBody>
          <a:bodyPr/>
          <a:lstStyle/>
          <a:p>
            <a:endParaRPr lang="zh-CN" altLang="en-US"/>
          </a:p>
        </p:txBody>
      </p:sp>
      <p:sp>
        <p:nvSpPr>
          <p:cNvPr id="11" name="图片占位符 6">
            <a:extLst>
              <a:ext uri="{FF2B5EF4-FFF2-40B4-BE49-F238E27FC236}">
                <a16:creationId xmlns:a16="http://schemas.microsoft.com/office/drawing/2014/main" id="{C269F186-A69E-4C37-8E92-B831F4DE7C94}"/>
              </a:ext>
            </a:extLst>
          </p:cNvPr>
          <p:cNvSpPr>
            <a:spLocks noGrp="1"/>
          </p:cNvSpPr>
          <p:nvPr>
            <p:ph type="pic" sz="quarter" idx="13"/>
          </p:nvPr>
        </p:nvSpPr>
        <p:spPr>
          <a:xfrm>
            <a:off x="3238500" y="5646209"/>
            <a:ext cx="895350" cy="552450"/>
          </a:xfrm>
          <a:prstGeom prst="rect">
            <a:avLst/>
          </a:prstGeom>
          <a:solidFill>
            <a:schemeClr val="accent6"/>
          </a:solidFill>
        </p:spPr>
        <p:txBody>
          <a:bodyPr/>
          <a:lstStyle/>
          <a:p>
            <a:endParaRPr lang="zh-CN" altLang="en-US"/>
          </a:p>
        </p:txBody>
      </p:sp>
    </p:spTree>
    <p:extLst>
      <p:ext uri="{BB962C8B-B14F-4D97-AF65-F5344CB8AC3E}">
        <p14:creationId xmlns:p14="http://schemas.microsoft.com/office/powerpoint/2010/main" val="481543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D0FFA51B-3B27-4EB0-B617-B675C7349D44}"/>
              </a:ext>
            </a:extLst>
          </p:cNvPr>
          <p:cNvSpPr>
            <a:spLocks noGrp="1"/>
          </p:cNvSpPr>
          <p:nvPr>
            <p:ph type="pic" sz="quarter" idx="10"/>
          </p:nvPr>
        </p:nvSpPr>
        <p:spPr>
          <a:xfrm>
            <a:off x="7829550" y="1714500"/>
            <a:ext cx="2514600" cy="1733550"/>
          </a:xfrm>
          <a:prstGeom prst="rect">
            <a:avLst/>
          </a:prstGeom>
          <a:solidFill>
            <a:schemeClr val="accent3"/>
          </a:solidFill>
        </p:spPr>
        <p:txBody>
          <a:bodyPr/>
          <a:lstStyle/>
          <a:p>
            <a:endParaRPr lang="zh-CN" altLang="en-US"/>
          </a:p>
        </p:txBody>
      </p:sp>
      <p:sp>
        <p:nvSpPr>
          <p:cNvPr id="4" name="图片占位符 2">
            <a:extLst>
              <a:ext uri="{FF2B5EF4-FFF2-40B4-BE49-F238E27FC236}">
                <a16:creationId xmlns:a16="http://schemas.microsoft.com/office/drawing/2014/main" id="{608F0E44-88D7-4969-9724-D1C589078536}"/>
              </a:ext>
            </a:extLst>
          </p:cNvPr>
          <p:cNvSpPr>
            <a:spLocks noGrp="1"/>
          </p:cNvSpPr>
          <p:nvPr>
            <p:ph type="pic" sz="quarter" idx="11"/>
          </p:nvPr>
        </p:nvSpPr>
        <p:spPr>
          <a:xfrm>
            <a:off x="7829550" y="3962400"/>
            <a:ext cx="2514600" cy="1733550"/>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2267290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nodeType="afterGroup">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7BED951F-831E-480B-829C-D3AD04551AE4}"/>
              </a:ext>
            </a:extLst>
          </p:cNvPr>
          <p:cNvSpPr>
            <a:spLocks noGrp="1"/>
          </p:cNvSpPr>
          <p:nvPr>
            <p:ph type="pic" sz="quarter" idx="10"/>
          </p:nvPr>
        </p:nvSpPr>
        <p:spPr>
          <a:xfrm>
            <a:off x="1868714" y="1983496"/>
            <a:ext cx="2362200" cy="1036637"/>
          </a:xfrm>
          <a:prstGeom prst="rect">
            <a:avLst/>
          </a:prstGeom>
          <a:solidFill>
            <a:schemeClr val="accent3"/>
          </a:solidFill>
        </p:spPr>
        <p:txBody>
          <a:bodyPr/>
          <a:lstStyle/>
          <a:p>
            <a:endParaRPr lang="zh-CN" altLang="en-US"/>
          </a:p>
        </p:txBody>
      </p:sp>
      <p:sp>
        <p:nvSpPr>
          <p:cNvPr id="10" name="图片占位符 8">
            <a:extLst>
              <a:ext uri="{FF2B5EF4-FFF2-40B4-BE49-F238E27FC236}">
                <a16:creationId xmlns:a16="http://schemas.microsoft.com/office/drawing/2014/main" id="{823F7A53-B4A2-4885-8A79-37C09A261639}"/>
              </a:ext>
            </a:extLst>
          </p:cNvPr>
          <p:cNvSpPr>
            <a:spLocks noGrp="1"/>
          </p:cNvSpPr>
          <p:nvPr>
            <p:ph type="pic" sz="quarter" idx="11"/>
          </p:nvPr>
        </p:nvSpPr>
        <p:spPr>
          <a:xfrm>
            <a:off x="1868714" y="3278896"/>
            <a:ext cx="2362200" cy="1036637"/>
          </a:xfrm>
          <a:prstGeom prst="rect">
            <a:avLst/>
          </a:prstGeom>
          <a:solidFill>
            <a:schemeClr val="accent3"/>
          </a:solidFill>
        </p:spPr>
        <p:txBody>
          <a:bodyPr/>
          <a:lstStyle/>
          <a:p>
            <a:endParaRPr lang="zh-CN" altLang="en-US"/>
          </a:p>
        </p:txBody>
      </p:sp>
      <p:sp>
        <p:nvSpPr>
          <p:cNvPr id="11" name="图片占位符 8">
            <a:extLst>
              <a:ext uri="{FF2B5EF4-FFF2-40B4-BE49-F238E27FC236}">
                <a16:creationId xmlns:a16="http://schemas.microsoft.com/office/drawing/2014/main" id="{33FBEDAA-D516-444C-9452-5227D57998A2}"/>
              </a:ext>
            </a:extLst>
          </p:cNvPr>
          <p:cNvSpPr>
            <a:spLocks noGrp="1"/>
          </p:cNvSpPr>
          <p:nvPr>
            <p:ph type="pic" sz="quarter" idx="12"/>
          </p:nvPr>
        </p:nvSpPr>
        <p:spPr>
          <a:xfrm>
            <a:off x="1868714" y="4612397"/>
            <a:ext cx="2362200" cy="1036637"/>
          </a:xfrm>
          <a:prstGeom prst="rect">
            <a:avLst/>
          </a:prstGeom>
          <a:solidFill>
            <a:schemeClr val="accent3"/>
          </a:solidFill>
        </p:spPr>
        <p:txBody>
          <a:bodyPr/>
          <a:lstStyle/>
          <a:p>
            <a:endParaRPr lang="zh-CN" altLang="en-US"/>
          </a:p>
        </p:txBody>
      </p:sp>
    </p:spTree>
    <p:extLst>
      <p:ext uri="{BB962C8B-B14F-4D97-AF65-F5344CB8AC3E}">
        <p14:creationId xmlns:p14="http://schemas.microsoft.com/office/powerpoint/2010/main" val="30063654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6577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8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F11F3-847C-40B2-A84F-9B0F2E223508}"/>
              </a:ext>
            </a:extLst>
          </p:cNvPr>
          <p:cNvSpPr>
            <a:spLocks noGrp="1"/>
          </p:cNvSpPr>
          <p:nvPr>
            <p:ph type="title"/>
          </p:nvPr>
        </p:nvSpPr>
        <p:spPr>
          <a:xfrm>
            <a:off x="838200" y="365125"/>
            <a:ext cx="10515600" cy="1325563"/>
          </a:xfrm>
          <a:prstGeom prst="rect">
            <a:avLst/>
          </a:prstGeom>
        </p:spPr>
        <p:txBody>
          <a:bodyPr>
            <a:normAutofit/>
          </a:bodyPr>
          <a:lstStyle/>
          <a:p>
            <a:r>
              <a:rPr lang="vi-VN" altLang="vi-VN">
                <a:latin typeface="Noto Sans"/>
                <a:ea typeface="Noto Sans"/>
              </a:rPr>
              <a:t>Bấm vào đây để chỉnh sửa kiểu tiêu</a:t>
            </a:r>
          </a:p>
        </p:txBody>
      </p:sp>
    </p:spTree>
    <p:extLst>
      <p:ext uri="{BB962C8B-B14F-4D97-AF65-F5344CB8AC3E}">
        <p14:creationId xmlns:p14="http://schemas.microsoft.com/office/powerpoint/2010/main" val="41553363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A40ECCD6-BC05-4722-B6B6-C3135ABE5BE2}"/>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3" name="矩形 2" hidden="1">
            <a:extLst>
              <a:ext uri="{FF2B5EF4-FFF2-40B4-BE49-F238E27FC236}">
                <a16:creationId xmlns:a16="http://schemas.microsoft.com/office/drawing/2014/main" id="{C601F188-D72C-4D4B-9F32-8A9536FA8516}"/>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8266160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29596090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94E60768-9E33-4B47-AC49-4BD7A2D7113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思源黑体 CN Regular" panose="020B0500000000000000" pitchFamily="34" charset="-122"/>
              <a:ea typeface="思源黑体 CN Regular" panose="020B0500000000000000" pitchFamily="34" charset="-122"/>
            </a:endParaRPr>
          </a:p>
        </p:txBody>
      </p:sp>
      <p:sp>
        <p:nvSpPr>
          <p:cNvPr id="3" name="文本框 2"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4" name="文本框 3"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5" name="文本框 4"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6" name="矩形 5" hidden="1">
            <a:extLst>
              <a:ext uri="{FF2B5EF4-FFF2-40B4-BE49-F238E27FC236}">
                <a16:creationId xmlns:a16="http://schemas.microsoft.com/office/drawing/2014/main" id="{C087AA50-0B18-4F37-ACE4-B2AD85F7E579}"/>
              </a:ext>
            </a:extLst>
          </p:cNvPr>
          <p:cNvSpPr/>
          <p:nvPr userDrawn="1"/>
        </p:nvSpPr>
        <p:spPr>
          <a:xfrm>
            <a:off x="-15098004"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1051820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0118279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latin typeface="思源黑体 CN Regular" panose="020B0500000000000000" pitchFamily="34" charset="-122"/>
                <a:ea typeface="思源黑体 CN Regular" panose="020B0500000000000000" pitchFamily="34" charset="-122"/>
              </a:defRPr>
            </a:lvl1pPr>
          </a:lstStyle>
          <a:p>
            <a:endParaRPr lang="zh-CN" altLang="en-US"/>
          </a:p>
        </p:txBody>
      </p:sp>
    </p:spTree>
    <p:extLst>
      <p:ext uri="{BB962C8B-B14F-4D97-AF65-F5344CB8AC3E}">
        <p14:creationId xmlns:p14="http://schemas.microsoft.com/office/powerpoint/2010/main" val="47145220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1832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5_空白">
    <p:bg>
      <p:bgPr>
        <a:solidFill>
          <a:schemeClr val="accent1"/>
        </a:solidFill>
        <a:effectLst/>
      </p:bgPr>
    </p:bg>
    <p:spTree>
      <p:nvGrpSpPr>
        <p:cNvPr id="1" name=""/>
        <p:cNvGrpSpPr/>
        <p:nvPr/>
      </p:nvGrpSpPr>
      <p:grpSpPr>
        <a:xfrm>
          <a:off x="0" y="0"/>
          <a:ext cx="0" cy="0"/>
          <a:chOff x="0" y="0"/>
          <a:chExt cx="0" cy="0"/>
        </a:xfrm>
      </p:grpSpPr>
      <p:sp>
        <p:nvSpPr>
          <p:cNvPr id="2" name="更多资源下载：https://www.58pic.com/u/61536760" hidden="1">
            <a:extLst>
              <a:ext uri="{FF2B5EF4-FFF2-40B4-BE49-F238E27FC236}">
                <a16:creationId xmlns:a16="http://schemas.microsoft.com/office/drawing/2014/main" id="{E3062B5B-4B7E-4CB9-964C-2B3C8DD797B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E6E6E6"/>
              </a:solidFill>
            </a:endParaRPr>
          </a:p>
        </p:txBody>
      </p:sp>
      <p:sp>
        <p:nvSpPr>
          <p:cNvPr id="3" name="更多资源下载：https://www.58pic.com/u/61536760" hidden="1">
            <a:extLst>
              <a:ext uri="{FF2B5EF4-FFF2-40B4-BE49-F238E27FC236}">
                <a16:creationId xmlns:a16="http://schemas.microsoft.com/office/drawing/2014/main" id="{17E90A3C-F8B0-4BEB-A9C7-2B3EBEA69E44}"/>
              </a:ext>
            </a:extLst>
          </p:cNvPr>
          <p:cNvSpPr txBox="1"/>
          <p:nvPr userDrawn="1"/>
        </p:nvSpPr>
        <p:spPr>
          <a:xfrm>
            <a:off x="-32063823" y="5259227"/>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8E8929C5-08AE-4C1A-B1A1-FDFE45F42A68}"/>
              </a:ext>
            </a:extLst>
          </p:cNvPr>
          <p:cNvSpPr txBox="1"/>
          <p:nvPr userDrawn="1"/>
        </p:nvSpPr>
        <p:spPr>
          <a:xfrm>
            <a:off x="-34029697" y="0"/>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文本框 4" hidden="1">
            <a:extLst>
              <a:ext uri="{FF2B5EF4-FFF2-40B4-BE49-F238E27FC236}">
                <a16:creationId xmlns:a16="http://schemas.microsoft.com/office/drawing/2014/main" id="{A4884D17-2E3C-4F6B-AB1E-EFCC73F7439E}"/>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文本框 5" hidden="1">
            <a:extLst>
              <a:ext uri="{FF2B5EF4-FFF2-40B4-BE49-F238E27FC236}">
                <a16:creationId xmlns:a16="http://schemas.microsoft.com/office/drawing/2014/main" id="{441F0FE0-FE81-4426-91B6-6B3A8200C3CF}"/>
              </a:ext>
            </a:extLst>
          </p:cNvPr>
          <p:cNvSpPr txBox="1"/>
          <p:nvPr userDrawn="1"/>
        </p:nvSpPr>
        <p:spPr>
          <a:xfrm>
            <a:off x="-16011023" y="-21258374"/>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矩形 6" hidden="1">
            <a:extLst>
              <a:ext uri="{FF2B5EF4-FFF2-40B4-BE49-F238E27FC236}">
                <a16:creationId xmlns:a16="http://schemas.microsoft.com/office/drawing/2014/main" id="{8289A45E-A6D0-4936-AA0B-344C6675BDAA}"/>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9717961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1_空白">
    <p:spTree>
      <p:nvGrpSpPr>
        <p:cNvPr id="1" name=""/>
        <p:cNvGrpSpPr/>
        <p:nvPr/>
      </p:nvGrpSpPr>
      <p:grpSpPr>
        <a:xfrm>
          <a:off x="0" y="0"/>
          <a:ext cx="0" cy="0"/>
          <a:chOff x="0" y="0"/>
          <a:chExt cx="0" cy="0"/>
        </a:xfrm>
      </p:grpSpPr>
      <p:sp>
        <p:nvSpPr>
          <p:cNvPr id="3" name="更多资源下载：https://www.58pic.com/u/61536760" hidden="1">
            <a:extLst>
              <a:ext uri="{FF2B5EF4-FFF2-40B4-BE49-F238E27FC236}">
                <a16:creationId xmlns:a16="http://schemas.microsoft.com/office/drawing/2014/main" id="{2F9B6907-6BBF-4117-B1BF-AABA6B18BCE6}"/>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4" name="更多资源下载：https://www.58pic.com/u/61536760" hidden="1">
            <a:extLst>
              <a:ext uri="{FF2B5EF4-FFF2-40B4-BE49-F238E27FC236}">
                <a16:creationId xmlns:a16="http://schemas.microsoft.com/office/drawing/2014/main" id="{0A0EF643-CDBD-45C0-9A15-9537830847D1}"/>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5" name="更多资源下载：https://www.58pic.com/u/61536760" hidden="1">
            <a:extLst>
              <a:ext uri="{FF2B5EF4-FFF2-40B4-BE49-F238E27FC236}">
                <a16:creationId xmlns:a16="http://schemas.microsoft.com/office/drawing/2014/main" id="{9643FBB6-3649-409B-B354-54D19325ECF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087AA50-0B18-4F37-ACE4-B2AD85F7E579}"/>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7983769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空白21-12">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87ACB77C-0DF0-4AF4-BD9E-92A6DEBADE0F}"/>
              </a:ext>
            </a:extLst>
          </p:cNvPr>
          <p:cNvGrpSpPr/>
          <p:nvPr userDrawn="1"/>
        </p:nvGrpSpPr>
        <p:grpSpPr>
          <a:xfrm>
            <a:off x="582623" y="0"/>
            <a:ext cx="11650550" cy="6858000"/>
            <a:chOff x="582623" y="0"/>
            <a:chExt cx="11650550" cy="6858000"/>
          </a:xfrm>
        </p:grpSpPr>
        <p:pic>
          <p:nvPicPr>
            <p:cNvPr id="34" name="图片 33">
              <a:extLst>
                <a:ext uri="{FF2B5EF4-FFF2-40B4-BE49-F238E27FC236}">
                  <a16:creationId xmlns:a16="http://schemas.microsoft.com/office/drawing/2014/main" id="{0FF30130-85D6-4B8D-AAAB-91ADB518A523}"/>
                </a:ext>
              </a:extLst>
            </p:cNvPr>
            <p:cNvPicPr>
              <a:picLocks noChangeAspect="1"/>
            </p:cNvPicPr>
            <p:nvPr userDrawn="1"/>
          </p:nvPicPr>
          <p:blipFill>
            <a:blip r:embed="rId2"/>
            <a:srcRect l="24089" t="17379" r="29554" b="15783"/>
            <a:stretch>
              <a:fillRect/>
            </a:stretch>
          </p:blipFill>
          <p:spPr>
            <a:xfrm flipH="1">
              <a:off x="6137173" y="0"/>
              <a:ext cx="6096000" cy="6858000"/>
            </a:xfrm>
            <a:prstGeom prst="rect">
              <a:avLst/>
            </a:prstGeom>
          </p:spPr>
        </p:pic>
        <p:sp>
          <p:nvSpPr>
            <p:cNvPr id="35" name="矩形 34">
              <a:extLst>
                <a:ext uri="{FF2B5EF4-FFF2-40B4-BE49-F238E27FC236}">
                  <a16:creationId xmlns:a16="http://schemas.microsoft.com/office/drawing/2014/main" id="{18D38716-D209-4F70-AF09-7E7464439FA1}"/>
                </a:ext>
              </a:extLst>
            </p:cNvPr>
            <p:cNvSpPr/>
            <p:nvPr userDrawn="1"/>
          </p:nvSpPr>
          <p:spPr>
            <a:xfrm>
              <a:off x="1428750" y="2282118"/>
              <a:ext cx="9334500" cy="2055163"/>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6" name="图片 35">
              <a:extLst>
                <a:ext uri="{FF2B5EF4-FFF2-40B4-BE49-F238E27FC236}">
                  <a16:creationId xmlns:a16="http://schemas.microsoft.com/office/drawing/2014/main" id="{1FE47832-93FE-4D09-810F-4B51BDC336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9791" y="4579209"/>
              <a:ext cx="1806826" cy="1631972"/>
            </a:xfrm>
            <a:prstGeom prst="rect">
              <a:avLst/>
            </a:prstGeom>
          </p:spPr>
        </p:pic>
        <p:pic>
          <p:nvPicPr>
            <p:cNvPr id="37" name="图片 36">
              <a:extLst>
                <a:ext uri="{FF2B5EF4-FFF2-40B4-BE49-F238E27FC236}">
                  <a16:creationId xmlns:a16="http://schemas.microsoft.com/office/drawing/2014/main" id="{FF825EB9-E550-4DFC-8092-C36D33A098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6834" y="4337281"/>
              <a:ext cx="1380394" cy="1961426"/>
            </a:xfrm>
            <a:prstGeom prst="rect">
              <a:avLst/>
            </a:prstGeom>
          </p:spPr>
        </p:pic>
        <p:sp>
          <p:nvSpPr>
            <p:cNvPr id="38" name="任意多边形: 形状 37">
              <a:extLst>
                <a:ext uri="{FF2B5EF4-FFF2-40B4-BE49-F238E27FC236}">
                  <a16:creationId xmlns:a16="http://schemas.microsoft.com/office/drawing/2014/main" id="{8EE9D37E-5659-4614-A660-3F0B9C7CCE12}"/>
                </a:ext>
              </a:extLst>
            </p:cNvPr>
            <p:cNvSpPr/>
            <p:nvPr userDrawn="1"/>
          </p:nvSpPr>
          <p:spPr>
            <a:xfrm>
              <a:off x="582623" y="1466850"/>
              <a:ext cx="1570027" cy="2686050"/>
            </a:xfrm>
            <a:custGeom>
              <a:avLst/>
              <a:gdLst>
                <a:gd name="connsiteX0" fmla="*/ 274627 w 1570027"/>
                <a:gd name="connsiteY0" fmla="*/ 2686050 h 2686050"/>
                <a:gd name="connsiteX1" fmla="*/ 26977 w 1570027"/>
                <a:gd name="connsiteY1" fmla="*/ 2419350 h 2686050"/>
                <a:gd name="connsiteX2" fmla="*/ 274627 w 1570027"/>
                <a:gd name="connsiteY2" fmla="*/ 1981200 h 2686050"/>
                <a:gd name="connsiteX3" fmla="*/ 369877 w 1570027"/>
                <a:gd name="connsiteY3" fmla="*/ 2247900 h 2686050"/>
                <a:gd name="connsiteX4" fmla="*/ 65077 w 1570027"/>
                <a:gd name="connsiteY4" fmla="*/ 2133600 h 2686050"/>
                <a:gd name="connsiteX5" fmla="*/ 26977 w 1570027"/>
                <a:gd name="connsiteY5" fmla="*/ 1638300 h 2686050"/>
                <a:gd name="connsiteX6" fmla="*/ 46027 w 1570027"/>
                <a:gd name="connsiteY6" fmla="*/ 1028700 h 2686050"/>
                <a:gd name="connsiteX7" fmla="*/ 560377 w 1570027"/>
                <a:gd name="connsiteY7" fmla="*/ 628650 h 2686050"/>
                <a:gd name="connsiteX8" fmla="*/ 560377 w 1570027"/>
                <a:gd name="connsiteY8" fmla="*/ 914400 h 2686050"/>
                <a:gd name="connsiteX9" fmla="*/ 350827 w 1570027"/>
                <a:gd name="connsiteY9" fmla="*/ 914400 h 2686050"/>
                <a:gd name="connsiteX10" fmla="*/ 217477 w 1570027"/>
                <a:gd name="connsiteY10" fmla="*/ 400050 h 2686050"/>
                <a:gd name="connsiteX11" fmla="*/ 560377 w 1570027"/>
                <a:gd name="connsiteY11" fmla="*/ 247650 h 2686050"/>
                <a:gd name="connsiteX12" fmla="*/ 1570027 w 1570027"/>
                <a:gd name="connsiteY12" fmla="*/ 0 h 26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0027" h="2686050">
                  <a:moveTo>
                    <a:pt x="274627" y="2686050"/>
                  </a:moveTo>
                  <a:cubicBezTo>
                    <a:pt x="150802" y="2611437"/>
                    <a:pt x="26977" y="2536825"/>
                    <a:pt x="26977" y="2419350"/>
                  </a:cubicBezTo>
                  <a:cubicBezTo>
                    <a:pt x="26977" y="2301875"/>
                    <a:pt x="217477" y="2009775"/>
                    <a:pt x="274627" y="1981200"/>
                  </a:cubicBezTo>
                  <a:cubicBezTo>
                    <a:pt x="331777" y="1952625"/>
                    <a:pt x="404802" y="2222500"/>
                    <a:pt x="369877" y="2247900"/>
                  </a:cubicBezTo>
                  <a:cubicBezTo>
                    <a:pt x="334952" y="2273300"/>
                    <a:pt x="122227" y="2235200"/>
                    <a:pt x="65077" y="2133600"/>
                  </a:cubicBezTo>
                  <a:cubicBezTo>
                    <a:pt x="7927" y="2032000"/>
                    <a:pt x="30152" y="1822450"/>
                    <a:pt x="26977" y="1638300"/>
                  </a:cubicBezTo>
                  <a:cubicBezTo>
                    <a:pt x="23802" y="1454150"/>
                    <a:pt x="-42873" y="1196975"/>
                    <a:pt x="46027" y="1028700"/>
                  </a:cubicBezTo>
                  <a:cubicBezTo>
                    <a:pt x="134927" y="860425"/>
                    <a:pt x="474652" y="647700"/>
                    <a:pt x="560377" y="628650"/>
                  </a:cubicBezTo>
                  <a:cubicBezTo>
                    <a:pt x="646102" y="609600"/>
                    <a:pt x="595302" y="866775"/>
                    <a:pt x="560377" y="914400"/>
                  </a:cubicBezTo>
                  <a:cubicBezTo>
                    <a:pt x="525452" y="962025"/>
                    <a:pt x="407977" y="1000125"/>
                    <a:pt x="350827" y="914400"/>
                  </a:cubicBezTo>
                  <a:cubicBezTo>
                    <a:pt x="293677" y="828675"/>
                    <a:pt x="182552" y="511175"/>
                    <a:pt x="217477" y="400050"/>
                  </a:cubicBezTo>
                  <a:cubicBezTo>
                    <a:pt x="252402" y="288925"/>
                    <a:pt x="334952" y="314325"/>
                    <a:pt x="560377" y="247650"/>
                  </a:cubicBezTo>
                  <a:cubicBezTo>
                    <a:pt x="785802" y="180975"/>
                    <a:pt x="1570027" y="0"/>
                    <a:pt x="1570027" y="0"/>
                  </a:cubicBezTo>
                </a:path>
              </a:pathLst>
            </a:custGeom>
            <a:noFill/>
            <a:ln>
              <a:solidFill>
                <a:schemeClr val="bg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5CC2F6A-DAA3-4A68-BABE-A5907A87617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24786" y="978715"/>
              <a:ext cx="1706739" cy="1091094"/>
            </a:xfrm>
            <a:prstGeom prst="rect">
              <a:avLst/>
            </a:prstGeom>
          </p:spPr>
        </p:pic>
        <p:grpSp>
          <p:nvGrpSpPr>
            <p:cNvPr id="40" name="组合 39">
              <a:extLst>
                <a:ext uri="{FF2B5EF4-FFF2-40B4-BE49-F238E27FC236}">
                  <a16:creationId xmlns:a16="http://schemas.microsoft.com/office/drawing/2014/main" id="{71CC3453-23FA-4E25-8827-572386F679EB}"/>
                </a:ext>
              </a:extLst>
            </p:cNvPr>
            <p:cNvGrpSpPr/>
            <p:nvPr userDrawn="1"/>
          </p:nvGrpSpPr>
          <p:grpSpPr>
            <a:xfrm>
              <a:off x="712603" y="867680"/>
              <a:ext cx="2186070" cy="323645"/>
              <a:chOff x="781363" y="412954"/>
              <a:chExt cx="2186070" cy="323645"/>
            </a:xfrm>
          </p:grpSpPr>
          <p:sp>
            <p:nvSpPr>
              <p:cNvPr id="41" name="平行四边形 40">
                <a:extLst>
                  <a:ext uri="{FF2B5EF4-FFF2-40B4-BE49-F238E27FC236}">
                    <a16:creationId xmlns:a16="http://schemas.microsoft.com/office/drawing/2014/main" id="{C6327832-A5E6-4697-B791-29AE99FD4684}"/>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平行四边形 41">
                <a:extLst>
                  <a:ext uri="{FF2B5EF4-FFF2-40B4-BE49-F238E27FC236}">
                    <a16:creationId xmlns:a16="http://schemas.microsoft.com/office/drawing/2014/main" id="{B881D856-0769-4E2B-8597-3DB25AF2D7A3}"/>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平行四边形 42">
                <a:extLst>
                  <a:ext uri="{FF2B5EF4-FFF2-40B4-BE49-F238E27FC236}">
                    <a16:creationId xmlns:a16="http://schemas.microsoft.com/office/drawing/2014/main" id="{A06A15AF-BFC2-4DC1-9ED3-F599766E1478}"/>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平行四边形 43">
                <a:extLst>
                  <a:ext uri="{FF2B5EF4-FFF2-40B4-BE49-F238E27FC236}">
                    <a16:creationId xmlns:a16="http://schemas.microsoft.com/office/drawing/2014/main" id="{FDC18269-FE85-4788-A305-4A6194E0AEF4}"/>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平行四边形 44">
                <a:extLst>
                  <a:ext uri="{FF2B5EF4-FFF2-40B4-BE49-F238E27FC236}">
                    <a16:creationId xmlns:a16="http://schemas.microsoft.com/office/drawing/2014/main" id="{5D8D017B-47CD-47B4-AF5B-514C148AFF04}"/>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平行四边形 45">
                <a:extLst>
                  <a:ext uri="{FF2B5EF4-FFF2-40B4-BE49-F238E27FC236}">
                    <a16:creationId xmlns:a16="http://schemas.microsoft.com/office/drawing/2014/main" id="{299C0C07-2CA4-4C26-8BFF-F237C74D806F}"/>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平行四边形 46">
                <a:extLst>
                  <a:ext uri="{FF2B5EF4-FFF2-40B4-BE49-F238E27FC236}">
                    <a16:creationId xmlns:a16="http://schemas.microsoft.com/office/drawing/2014/main" id="{B373A051-47C4-480F-9CEE-B1B9A08E0A74}"/>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平行四边形 47">
                <a:extLst>
                  <a:ext uri="{FF2B5EF4-FFF2-40B4-BE49-F238E27FC236}">
                    <a16:creationId xmlns:a16="http://schemas.microsoft.com/office/drawing/2014/main" id="{65B9CE8F-3F2B-4904-A6E8-35AAADC4EBA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平行四边形 48">
                <a:extLst>
                  <a:ext uri="{FF2B5EF4-FFF2-40B4-BE49-F238E27FC236}">
                    <a16:creationId xmlns:a16="http://schemas.microsoft.com/office/drawing/2014/main" id="{5945F535-F85D-4A7E-B497-2A6B3AA1C842}"/>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平行四边形 49">
                <a:extLst>
                  <a:ext uri="{FF2B5EF4-FFF2-40B4-BE49-F238E27FC236}">
                    <a16:creationId xmlns:a16="http://schemas.microsoft.com/office/drawing/2014/main" id="{761C8894-49A1-4165-BAB2-FF50D34259EC}"/>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平行四边形 50">
                <a:extLst>
                  <a:ext uri="{FF2B5EF4-FFF2-40B4-BE49-F238E27FC236}">
                    <a16:creationId xmlns:a16="http://schemas.microsoft.com/office/drawing/2014/main" id="{FDD12B42-141C-4B80-9193-C8BEC5B01634}"/>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平行四边形 51">
                <a:extLst>
                  <a:ext uri="{FF2B5EF4-FFF2-40B4-BE49-F238E27FC236}">
                    <a16:creationId xmlns:a16="http://schemas.microsoft.com/office/drawing/2014/main" id="{3FA6E751-A9E8-4AF8-8DE5-A1732A9F2901}"/>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平行四边形 52">
                <a:extLst>
                  <a:ext uri="{FF2B5EF4-FFF2-40B4-BE49-F238E27FC236}">
                    <a16:creationId xmlns:a16="http://schemas.microsoft.com/office/drawing/2014/main" id="{A3DACBEA-5D53-4D75-8112-450681112B40}"/>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平行四边形 53">
                <a:extLst>
                  <a:ext uri="{FF2B5EF4-FFF2-40B4-BE49-F238E27FC236}">
                    <a16:creationId xmlns:a16="http://schemas.microsoft.com/office/drawing/2014/main" id="{DD7DCD02-7C2B-4C84-B683-80AE952351FB}"/>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平行四边形 54">
                <a:extLst>
                  <a:ext uri="{FF2B5EF4-FFF2-40B4-BE49-F238E27FC236}">
                    <a16:creationId xmlns:a16="http://schemas.microsoft.com/office/drawing/2014/main" id="{DA7B3551-774A-4216-8F62-DA85680E10D9}"/>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Tree>
    <p:extLst>
      <p:ext uri="{BB962C8B-B14F-4D97-AF65-F5344CB8AC3E}">
        <p14:creationId xmlns:p14="http://schemas.microsoft.com/office/powerpoint/2010/main" val="96868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更多资源下载：https://www.58pic.com/u/61536760">
            <a:extLst>
              <a:ext uri="{FF2B5EF4-FFF2-40B4-BE49-F238E27FC236}">
                <a16:creationId xmlns:a16="http://schemas.microsoft.com/office/drawing/2014/main" id="{00A8853D-AB50-4CD6-916C-C53BF4F7498F}"/>
              </a:ext>
            </a:extLst>
          </p:cNvPr>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更多资源下载：https://www.58pic.com/u/61536760" hidden="1">
            <a:extLst>
              <a:ext uri="{FF2B5EF4-FFF2-40B4-BE49-F238E27FC236}">
                <a16:creationId xmlns:a16="http://schemas.microsoft.com/office/drawing/2014/main" id="{CDC18EE2-ECC1-43AC-A74F-63FD6DFF49A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6" name="更多资源下载：https://www.58pic.com/u/61536760" hidden="1">
            <a:extLst>
              <a:ext uri="{FF2B5EF4-FFF2-40B4-BE49-F238E27FC236}">
                <a16:creationId xmlns:a16="http://schemas.microsoft.com/office/drawing/2014/main" id="{CF6A394B-751A-4395-A207-B679971548F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7" name="更多资源下载：https://www.58pic.com/u/61536760" hidden="1">
            <a:extLst>
              <a:ext uri="{FF2B5EF4-FFF2-40B4-BE49-F238E27FC236}">
                <a16:creationId xmlns:a16="http://schemas.microsoft.com/office/drawing/2014/main" id="{EBBE956C-C935-4ECC-9DF4-56A2FB202FF8}"/>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8" name="更多资源下载：https://www.58pic.com/u/61536760" hidden="1">
            <a:extLst>
              <a:ext uri="{FF2B5EF4-FFF2-40B4-BE49-F238E27FC236}">
                <a16:creationId xmlns:a16="http://schemas.microsoft.com/office/drawing/2014/main" id="{343A6E06-FE3A-44B6-BF0D-FD49CBA996A5}"/>
              </a:ext>
            </a:extLst>
          </p:cNvPr>
          <p:cNvSpPr/>
          <p:nvPr userDrawn="1"/>
        </p:nvSpPr>
        <p:spPr>
          <a:xfrm>
            <a:off x="-15098004"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Tree>
    <p:extLst>
      <p:ext uri="{BB962C8B-B14F-4D97-AF65-F5344CB8AC3E}">
        <p14:creationId xmlns:p14="http://schemas.microsoft.com/office/powerpoint/2010/main" val="18261981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文本框 1" hidden="1">
            <a:extLst>
              <a:ext uri="{FF2B5EF4-FFF2-40B4-BE49-F238E27FC236}">
                <a16:creationId xmlns:a16="http://schemas.microsoft.com/office/drawing/2014/main" id="{807606F3-AC03-44B3-82D4-A28F1060013F}"/>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3" name="文本框 2" hidden="1">
            <a:extLst>
              <a:ext uri="{FF2B5EF4-FFF2-40B4-BE49-F238E27FC236}">
                <a16:creationId xmlns:a16="http://schemas.microsoft.com/office/drawing/2014/main" id="{70C68887-BEB9-48B3-9D32-2D9741925CFB}"/>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4" name="文本框 3" hidden="1">
            <a:extLst>
              <a:ext uri="{FF2B5EF4-FFF2-40B4-BE49-F238E27FC236}">
                <a16:creationId xmlns:a16="http://schemas.microsoft.com/office/drawing/2014/main" id="{3DA84732-7AEF-4010-B554-4E6548B2394C}"/>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endParaRPr>
          </a:p>
        </p:txBody>
      </p:sp>
      <p:sp>
        <p:nvSpPr>
          <p:cNvPr id="5" name="矩形 4" hidden="1">
            <a:extLst>
              <a:ext uri="{FF2B5EF4-FFF2-40B4-BE49-F238E27FC236}">
                <a16:creationId xmlns:a16="http://schemas.microsoft.com/office/drawing/2014/main" id="{21E30BAC-3EFA-4972-B62C-AF8DE118CE80}"/>
              </a:ext>
            </a:extLst>
          </p:cNvPr>
          <p:cNvSpPr/>
          <p:nvPr userDrawn="1"/>
        </p:nvSpPr>
        <p:spPr>
          <a:xfrm>
            <a:off x="-15098004" y="6488668"/>
            <a:ext cx="1197764"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endParaRPr>
          </a:p>
        </p:txBody>
      </p:sp>
    </p:spTree>
    <p:extLst>
      <p:ext uri="{BB962C8B-B14F-4D97-AF65-F5344CB8AC3E}">
        <p14:creationId xmlns:p14="http://schemas.microsoft.com/office/powerpoint/2010/main" val="260091000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9663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6339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7080">
              <a:srgbClr val="F6B070"/>
            </a:gs>
            <a:gs pos="74000">
              <a:schemeClr val="accent1"/>
            </a:gs>
            <a:gs pos="36000">
              <a:schemeClr val="accent1"/>
            </a:gs>
            <a:gs pos="100000">
              <a:schemeClr val="accent2">
                <a:lumMod val="90000"/>
              </a:schemeClr>
            </a:gs>
          </a:gsLst>
          <a:path path="circle">
            <a:fillToRect t="100000" r="100000"/>
          </a:path>
        </a:gradFill>
        <a:effectLst/>
      </p:bgPr>
    </p:bg>
    <p:spTree>
      <p:nvGrpSpPr>
        <p:cNvPr id="1" name=""/>
        <p:cNvGrpSpPr/>
        <p:nvPr/>
      </p:nvGrpSpPr>
      <p:grpSpPr>
        <a:xfrm>
          <a:off x="0" y="0"/>
          <a:ext cx="0" cy="0"/>
          <a:chOff x="0" y="0"/>
          <a:chExt cx="0" cy="0"/>
        </a:xfrm>
      </p:grpSpPr>
      <p:grpSp>
        <p:nvGrpSpPr>
          <p:cNvPr id="25" name="Group 4">
            <a:extLst>
              <a:ext uri="{FF2B5EF4-FFF2-40B4-BE49-F238E27FC236}">
                <a16:creationId xmlns:a16="http://schemas.microsoft.com/office/drawing/2014/main" id="{D0A11069-70B8-44C8-8BF1-323391B7A2CA}"/>
              </a:ext>
            </a:extLst>
          </p:cNvPr>
          <p:cNvGrpSpPr>
            <a:grpSpLocks noChangeAspect="1"/>
          </p:cNvGrpSpPr>
          <p:nvPr userDrawn="1"/>
        </p:nvGrpSpPr>
        <p:grpSpPr>
          <a:xfrm>
            <a:off x="500786" y="1033028"/>
            <a:ext cx="212286" cy="2668231"/>
            <a:chOff x="492" y="1090"/>
            <a:chExt cx="181" cy="2275"/>
          </a:xfrm>
        </p:grpSpPr>
        <p:sp>
          <p:nvSpPr>
            <p:cNvPr id="26" name="AutoShape 3">
              <a:extLst>
                <a:ext uri="{FF2B5EF4-FFF2-40B4-BE49-F238E27FC236}">
                  <a16:creationId xmlns:a16="http://schemas.microsoft.com/office/drawing/2014/main" id="{38C844F0-22B3-4948-93FD-AB1436B065EF}"/>
                </a:ext>
              </a:extLst>
            </p:cNvPr>
            <p:cNvSpPr>
              <a:spLocks noChangeAspect="1" noChangeArrowheads="1" noTextEdit="1"/>
            </p:cNvSpPr>
            <p:nvPr userDrawn="1"/>
          </p:nvSpPr>
          <p:spPr bwMode="auto">
            <a:xfrm>
              <a:off x="494" y="1090"/>
              <a:ext cx="125" cy="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
              <a:extLst>
                <a:ext uri="{FF2B5EF4-FFF2-40B4-BE49-F238E27FC236}">
                  <a16:creationId xmlns:a16="http://schemas.microsoft.com/office/drawing/2014/main" id="{01C44FE1-941F-4414-9F41-9F2B2518A08D}"/>
                </a:ext>
              </a:extLst>
            </p:cNvPr>
            <p:cNvSpPr/>
            <p:nvPr userDrawn="1"/>
          </p:nvSpPr>
          <p:spPr bwMode="auto">
            <a:xfrm>
              <a:off x="492" y="1090"/>
              <a:ext cx="131" cy="2035"/>
            </a:xfrm>
            <a:custGeom>
              <a:avLst/>
              <a:gdLst>
                <a:gd name="T0" fmla="*/ 5 w 60"/>
                <a:gd name="T1" fmla="*/ 980 h 980"/>
                <a:gd name="T2" fmla="*/ 2 w 60"/>
                <a:gd name="T3" fmla="*/ 966 h 980"/>
                <a:gd name="T4" fmla="*/ 1 w 60"/>
                <a:gd name="T5" fmla="*/ 202 h 980"/>
                <a:gd name="T6" fmla="*/ 16 w 60"/>
                <a:gd name="T7" fmla="*/ 189 h 980"/>
                <a:gd name="T8" fmla="*/ 27 w 60"/>
                <a:gd name="T9" fmla="*/ 189 h 980"/>
                <a:gd name="T10" fmla="*/ 44 w 60"/>
                <a:gd name="T11" fmla="*/ 186 h 980"/>
                <a:gd name="T12" fmla="*/ 42 w 60"/>
                <a:gd name="T13" fmla="*/ 160 h 980"/>
                <a:gd name="T14" fmla="*/ 38 w 60"/>
                <a:gd name="T15" fmla="*/ 147 h 980"/>
                <a:gd name="T16" fmla="*/ 39 w 60"/>
                <a:gd name="T17" fmla="*/ 62 h 980"/>
                <a:gd name="T18" fmla="*/ 45 w 60"/>
                <a:gd name="T19" fmla="*/ 5 h 980"/>
                <a:gd name="T20" fmla="*/ 48 w 60"/>
                <a:gd name="T21" fmla="*/ 0 h 980"/>
                <a:gd name="T22" fmla="*/ 52 w 60"/>
                <a:gd name="T23" fmla="*/ 5 h 980"/>
                <a:gd name="T24" fmla="*/ 58 w 60"/>
                <a:gd name="T25" fmla="*/ 70 h 980"/>
                <a:gd name="T26" fmla="*/ 59 w 60"/>
                <a:gd name="T27" fmla="*/ 133 h 980"/>
                <a:gd name="T28" fmla="*/ 52 w 60"/>
                <a:gd name="T29" fmla="*/ 190 h 980"/>
                <a:gd name="T30" fmla="*/ 46 w 60"/>
                <a:gd name="T31" fmla="*/ 195 h 980"/>
                <a:gd name="T32" fmla="*/ 42 w 60"/>
                <a:gd name="T33" fmla="*/ 195 h 980"/>
                <a:gd name="T34" fmla="*/ 10 w 60"/>
                <a:gd name="T35" fmla="*/ 198 h 980"/>
                <a:gd name="T36" fmla="*/ 8 w 60"/>
                <a:gd name="T37" fmla="*/ 231 h 980"/>
                <a:gd name="T38" fmla="*/ 8 w 60"/>
                <a:gd name="T39" fmla="*/ 962 h 980"/>
                <a:gd name="T40" fmla="*/ 5 w 60"/>
                <a:gd name="T41"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980">
                  <a:moveTo>
                    <a:pt x="5" y="980"/>
                  </a:moveTo>
                  <a:cubicBezTo>
                    <a:pt x="0" y="975"/>
                    <a:pt x="2" y="970"/>
                    <a:pt x="2" y="966"/>
                  </a:cubicBezTo>
                  <a:cubicBezTo>
                    <a:pt x="2" y="821"/>
                    <a:pt x="2" y="348"/>
                    <a:pt x="1" y="202"/>
                  </a:cubicBezTo>
                  <a:cubicBezTo>
                    <a:pt x="1" y="190"/>
                    <a:pt x="5" y="187"/>
                    <a:pt x="16" y="189"/>
                  </a:cubicBezTo>
                  <a:cubicBezTo>
                    <a:pt x="19" y="189"/>
                    <a:pt x="24" y="189"/>
                    <a:pt x="27" y="189"/>
                  </a:cubicBezTo>
                  <a:cubicBezTo>
                    <a:pt x="33" y="188"/>
                    <a:pt x="42" y="192"/>
                    <a:pt x="44" y="186"/>
                  </a:cubicBezTo>
                  <a:cubicBezTo>
                    <a:pt x="46" y="178"/>
                    <a:pt x="49" y="167"/>
                    <a:pt x="42" y="160"/>
                  </a:cubicBezTo>
                  <a:cubicBezTo>
                    <a:pt x="38" y="156"/>
                    <a:pt x="38" y="152"/>
                    <a:pt x="38" y="147"/>
                  </a:cubicBezTo>
                  <a:cubicBezTo>
                    <a:pt x="38" y="119"/>
                    <a:pt x="35" y="90"/>
                    <a:pt x="39" y="62"/>
                  </a:cubicBezTo>
                  <a:cubicBezTo>
                    <a:pt x="42" y="43"/>
                    <a:pt x="44" y="24"/>
                    <a:pt x="45" y="5"/>
                  </a:cubicBezTo>
                  <a:cubicBezTo>
                    <a:pt x="45" y="3"/>
                    <a:pt x="46" y="1"/>
                    <a:pt x="48" y="0"/>
                  </a:cubicBezTo>
                  <a:cubicBezTo>
                    <a:pt x="51" y="0"/>
                    <a:pt x="52" y="2"/>
                    <a:pt x="52" y="5"/>
                  </a:cubicBezTo>
                  <a:cubicBezTo>
                    <a:pt x="49" y="27"/>
                    <a:pt x="56" y="48"/>
                    <a:pt x="58" y="70"/>
                  </a:cubicBezTo>
                  <a:cubicBezTo>
                    <a:pt x="60" y="91"/>
                    <a:pt x="57" y="112"/>
                    <a:pt x="59" y="133"/>
                  </a:cubicBezTo>
                  <a:cubicBezTo>
                    <a:pt x="60" y="152"/>
                    <a:pt x="48" y="170"/>
                    <a:pt x="52" y="190"/>
                  </a:cubicBezTo>
                  <a:cubicBezTo>
                    <a:pt x="52" y="193"/>
                    <a:pt x="50" y="195"/>
                    <a:pt x="46" y="195"/>
                  </a:cubicBezTo>
                  <a:cubicBezTo>
                    <a:pt x="45" y="195"/>
                    <a:pt x="43" y="195"/>
                    <a:pt x="42" y="195"/>
                  </a:cubicBezTo>
                  <a:cubicBezTo>
                    <a:pt x="31" y="196"/>
                    <a:pt x="16" y="192"/>
                    <a:pt x="10" y="198"/>
                  </a:cubicBezTo>
                  <a:cubicBezTo>
                    <a:pt x="3" y="204"/>
                    <a:pt x="8" y="219"/>
                    <a:pt x="8" y="231"/>
                  </a:cubicBezTo>
                  <a:cubicBezTo>
                    <a:pt x="8" y="365"/>
                    <a:pt x="8" y="827"/>
                    <a:pt x="8" y="962"/>
                  </a:cubicBezTo>
                  <a:cubicBezTo>
                    <a:pt x="8" y="967"/>
                    <a:pt x="10" y="974"/>
                    <a:pt x="5" y="980"/>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6">
              <a:extLst>
                <a:ext uri="{FF2B5EF4-FFF2-40B4-BE49-F238E27FC236}">
                  <a16:creationId xmlns:a16="http://schemas.microsoft.com/office/drawing/2014/main" id="{14CDF393-03DE-4486-94D2-9F83091E9CCA}"/>
                </a:ext>
              </a:extLst>
            </p:cNvPr>
            <p:cNvSpPr>
              <a:spLocks noChangeShapeType="1"/>
            </p:cNvSpPr>
            <p:nvPr userDrawn="1"/>
          </p:nvSpPr>
          <p:spPr bwMode="auto">
            <a:xfrm flipH="1" flipV="1">
              <a:off x="673" y="1606"/>
              <a:ext cx="0" cy="1759"/>
            </a:xfrm>
            <a:prstGeom prst="line">
              <a:avLst/>
            </a:prstGeom>
            <a:noFill/>
            <a:ln w="14288" cap="flat">
              <a:solidFill>
                <a:srgbClr val="F7F7F7"/>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 name="矩形 3">
            <a:extLst>
              <a:ext uri="{FF2B5EF4-FFF2-40B4-BE49-F238E27FC236}">
                <a16:creationId xmlns:a16="http://schemas.microsoft.com/office/drawing/2014/main" id="{88DB9F8F-A43C-47AB-8DBA-4BE5E6F8BFC7}"/>
              </a:ext>
            </a:extLst>
          </p:cNvPr>
          <p:cNvSpPr/>
          <p:nvPr userDrawn="1"/>
        </p:nvSpPr>
        <p:spPr>
          <a:xfrm>
            <a:off x="1981200" y="323850"/>
            <a:ext cx="8945750" cy="709178"/>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2400">
              <a:latin typeface="Lato Black" panose="020F0A02020204030203" pitchFamily="34" charset="0"/>
            </a:endParaRPr>
          </a:p>
        </p:txBody>
      </p:sp>
      <p:sp>
        <p:nvSpPr>
          <p:cNvPr id="8" name="更多资源下载：https://www.58pic.com/u/61536760"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9" name="更多资源下载：https://www.58pic.com/u/61536760"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0" name="更多资源下载：https://www.58pic.com/u/61536760"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rgbClr val="E6E6E6"/>
              </a:solidFill>
            </a:endParaRPr>
          </a:p>
        </p:txBody>
      </p:sp>
      <p:sp>
        <p:nvSpPr>
          <p:cNvPr id="11" name="更多资源下载：https://www.58pic.com/u/61536760" hidden="1">
            <a:extLst>
              <a:ext uri="{FF2B5EF4-FFF2-40B4-BE49-F238E27FC236}">
                <a16:creationId xmlns:a16="http://schemas.microsoft.com/office/drawing/2014/main" id="{2C557DC0-406A-4F6C-8986-055ADA64445E}"/>
              </a:ext>
            </a:extLst>
          </p:cNvPr>
          <p:cNvSpPr/>
          <p:nvPr userDrawn="1"/>
        </p:nvSpPr>
        <p:spPr>
          <a:xfrm>
            <a:off x="-401932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2" name="更多资源下载：https://www.58pic.com/u/61536760" hidden="1">
            <a:extLst>
              <a:ext uri="{FF2B5EF4-FFF2-40B4-BE49-F238E27FC236}">
                <a16:creationId xmlns:a16="http://schemas.microsoft.com/office/drawing/2014/main" id="{A56733D2-D77C-4682-941A-75BE281D13D6}"/>
              </a:ext>
            </a:extLst>
          </p:cNvPr>
          <p:cNvSpPr/>
          <p:nvPr userDrawn="1"/>
        </p:nvSpPr>
        <p:spPr>
          <a:xfrm>
            <a:off x="-41412402" y="6488668"/>
            <a:ext cx="1197764" cy="369332"/>
          </a:xfrm>
          <a:prstGeom prst="rect">
            <a:avLst/>
          </a:prstGeom>
        </p:spPr>
        <p:txBody>
          <a:bodyPr wrap="none">
            <a:normAutofit/>
          </a:bodyPr>
          <a:lstStyle/>
          <a:p>
            <a:r>
              <a:rPr lang="vi-VN" altLang="vi-VN">
                <a:solidFill>
                  <a:srgbClr val="E6E6E6"/>
                </a:solidFill>
                <a:latin typeface="Noto Sans"/>
                <a:ea typeface="Noto Sans"/>
              </a:rPr>
              <a:t>61536760</a:t>
            </a:r>
            <a:endParaRPr lang="zh-CN" altLang="en-US">
              <a:solidFill>
                <a:srgbClr val="E6E6E6"/>
              </a:solidFill>
            </a:endParaRPr>
          </a:p>
        </p:txBody>
      </p:sp>
      <p:sp>
        <p:nvSpPr>
          <p:cNvPr id="13" name="更多资源下载：https://www.58pic.com/u/61536760"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endParaRPr>
          </a:p>
        </p:txBody>
      </p:sp>
      <p:sp>
        <p:nvSpPr>
          <p:cNvPr id="15" name="更多资源下载：https://www.58pic.com/u/61536760">
            <a:extLst>
              <a:ext uri="{FF2B5EF4-FFF2-40B4-BE49-F238E27FC236}">
                <a16:creationId xmlns:a16="http://schemas.microsoft.com/office/drawing/2014/main" id="{1DEFFB3D-1F4F-44EC-A8A1-12696EB9A9A2}"/>
              </a:ext>
            </a:extLst>
          </p:cNvPr>
          <p:cNvSpPr txBox="1"/>
          <p:nvPr/>
        </p:nvSpPr>
        <p:spPr>
          <a:xfrm>
            <a:off x="2818128" y="381000"/>
            <a:ext cx="6555745" cy="579120"/>
          </a:xfrm>
          <a:prstGeom prst="rect">
            <a:avLst/>
          </a:prstGeom>
          <a:noFill/>
        </p:spPr>
        <p:txBody>
          <a:bodyPr wrap="square" rtlCol="0">
            <a:normAutofit/>
            <a:scene3d>
              <a:camera prst="orthographicFront"/>
              <a:lightRig rig="threePt" dir="t"/>
            </a:scene3d>
            <a:sp3d contourW="12700"/>
          </a:bodyPr>
          <a:lstStyle/>
          <a:p>
            <a:pPr lvl="0" algn="ctr" defTabSz="914400">
              <a:defRPr/>
            </a:pPr>
            <a:r>
              <a:rPr lang="vi-VN" altLang="vi-VN" sz="3200" b="1">
                <a:solidFill>
                  <a:schemeClr val="tx1">
                    <a:lumMod val="75000"/>
                    <a:lumOff val="25000"/>
                  </a:schemeClr>
                </a:solidFill>
                <a:latin typeface="Noto Sans"/>
                <a:ea typeface="Noto Sans"/>
                <a:cs typeface="+mn-ea"/>
                <a:sym typeface="+mn-lt"/>
              </a:rPr>
              <a:t>Phụ đề ở đây</a:t>
            </a:r>
          </a:p>
        </p:txBody>
      </p:sp>
      <p:pic>
        <p:nvPicPr>
          <p:cNvPr id="7" name="图片 6">
            <a:extLst>
              <a:ext uri="{FF2B5EF4-FFF2-40B4-BE49-F238E27FC236}">
                <a16:creationId xmlns:a16="http://schemas.microsoft.com/office/drawing/2014/main" id="{5F67171B-BACE-4580-8924-3B370AE2DA7E}"/>
              </a:ext>
            </a:extLst>
          </p:cNvPr>
          <p:cNvPicPr>
            <a:picLocks noChangeAspect="1"/>
          </p:cNvPicPr>
          <p:nvPr userDrawn="1"/>
        </p:nvPicPr>
        <p:blipFill>
          <a:blip r:embed="rId18"/>
          <a:stretch>
            <a:fillRect/>
          </a:stretch>
        </p:blipFill>
        <p:spPr>
          <a:xfrm>
            <a:off x="7677150" y="6107015"/>
            <a:ext cx="3874575" cy="427135"/>
          </a:xfrm>
          <a:prstGeom prst="rect">
            <a:avLst/>
          </a:prstGeom>
        </p:spPr>
      </p:pic>
      <p:pic>
        <p:nvPicPr>
          <p:cNvPr id="24" name="图片 23">
            <a:extLst>
              <a:ext uri="{FF2B5EF4-FFF2-40B4-BE49-F238E27FC236}">
                <a16:creationId xmlns:a16="http://schemas.microsoft.com/office/drawing/2014/main" id="{3CAA4FEC-E8E7-4562-8CB0-01151BA28E0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6741" y="3438226"/>
            <a:ext cx="856052" cy="1105927"/>
          </a:xfrm>
          <a:prstGeom prst="rect">
            <a:avLst/>
          </a:prstGeom>
        </p:spPr>
      </p:pic>
      <p:pic>
        <p:nvPicPr>
          <p:cNvPr id="30" name="图片 29">
            <a:extLst>
              <a:ext uri="{FF2B5EF4-FFF2-40B4-BE49-F238E27FC236}">
                <a16:creationId xmlns:a16="http://schemas.microsoft.com/office/drawing/2014/main" id="{D35FA9C1-BF2B-4708-929B-E252C7AD2C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926950" y="1834441"/>
            <a:ext cx="722602" cy="837452"/>
          </a:xfrm>
          <a:prstGeom prst="rect">
            <a:avLst/>
          </a:prstGeom>
        </p:spPr>
      </p:pic>
    </p:spTree>
    <p:extLst>
      <p:ext uri="{BB962C8B-B14F-4D97-AF65-F5344CB8AC3E}">
        <p14:creationId xmlns:p14="http://schemas.microsoft.com/office/powerpoint/2010/main" val="906702701"/>
      </p:ext>
    </p:extLst>
  </p:cSld>
  <p:clrMap bg1="lt1" tx1="dk1" bg2="lt2" tx2="dk2" accent1="accent1" accent2="accent2" accent3="accent3" accent4="accent4" accent5="accent5" accent6="accent6" hlink="hlink" folHlink="folHlink"/>
  <p:sldLayoutIdLst>
    <p:sldLayoutId id="2147483711" r:id="rId1"/>
    <p:sldLayoutId id="2147483703" r:id="rId2"/>
    <p:sldLayoutId id="2147483729" r:id="rId3"/>
    <p:sldLayoutId id="2147483708" r:id="rId4"/>
    <p:sldLayoutId id="2147483718" r:id="rId5"/>
    <p:sldLayoutId id="2147483709" r:id="rId6"/>
    <p:sldLayoutId id="2147483710" r:id="rId7"/>
    <p:sldLayoutId id="2147483719" r:id="rId8"/>
    <p:sldLayoutId id="2147483724" r:id="rId9"/>
    <p:sldLayoutId id="2147483725" r:id="rId10"/>
    <p:sldLayoutId id="2147483726" r:id="rId11"/>
    <p:sldLayoutId id="2147483728" r:id="rId12"/>
    <p:sldLayoutId id="2147483727" r:id="rId13"/>
    <p:sldLayoutId id="2147483723" r:id="rId14"/>
    <p:sldLayoutId id="2147483722" r:id="rId15"/>
    <p:sldLayoutId id="2147483730" r:id="rId16"/>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文本框 7" hidden="1">
            <a:extLst>
              <a:ext uri="{FF2B5EF4-FFF2-40B4-BE49-F238E27FC236}">
                <a16:creationId xmlns:a16="http://schemas.microsoft.com/office/drawing/2014/main" id="{BA86F5B0-BE1F-4236-898D-DC5095464704}"/>
              </a:ext>
            </a:extLst>
          </p:cNvPr>
          <p:cNvSpPr txBox="1"/>
          <p:nvPr userDrawn="1"/>
        </p:nvSpPr>
        <p:spPr>
          <a:xfrm>
            <a:off x="2378578" y="-10793573"/>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9" name="文本框 8" hidden="1">
            <a:extLst>
              <a:ext uri="{FF2B5EF4-FFF2-40B4-BE49-F238E27FC236}">
                <a16:creationId xmlns:a16="http://schemas.microsoft.com/office/drawing/2014/main" id="{F8173AC5-DE76-496B-87BE-81B7CD1AD32A}"/>
              </a:ext>
            </a:extLst>
          </p:cNvPr>
          <p:cNvSpPr txBox="1"/>
          <p:nvPr userDrawn="1"/>
        </p:nvSpPr>
        <p:spPr>
          <a:xfrm>
            <a:off x="38852977" y="20296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hidden="1">
            <a:extLst>
              <a:ext uri="{FF2B5EF4-FFF2-40B4-BE49-F238E27FC236}">
                <a16:creationId xmlns:a16="http://schemas.microsoft.com/office/drawing/2014/main" id="{F0DED289-F196-41EE-8718-AEF8CFC1C56B}"/>
              </a:ext>
            </a:extLst>
          </p:cNvPr>
          <p:cNvSpPr txBox="1"/>
          <p:nvPr userDrawn="1"/>
        </p:nvSpPr>
        <p:spPr>
          <a:xfrm>
            <a:off x="-24850223" y="18772026"/>
            <a:ext cx="1965874" cy="113995"/>
          </a:xfrm>
          <a:custGeom>
            <a:avLst/>
            <a:gdLst/>
            <a:ahLst/>
            <a:cxnLst/>
            <a:rect l="l" t="t" r="r" b="b"/>
            <a:pathLst>
              <a:path w="1965874" h="113994">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endParaRPr lang="zh-CN" altLang="en-US" sz="800">
              <a:solidFill>
                <a:schemeClr val="bg1"/>
              </a:solidFill>
              <a:latin typeface="思源黑体 CN Regular" panose="020B0500000000000000" pitchFamily="34" charset="-122"/>
              <a:ea typeface="思源黑体 CN Regular" panose="020B0500000000000000" pitchFamily="34" charset="-122"/>
            </a:endParaRPr>
          </a:p>
        </p:txBody>
      </p:sp>
      <p:sp>
        <p:nvSpPr>
          <p:cNvPr id="11" name="矩形 10" hidden="1">
            <a:extLst>
              <a:ext uri="{FF2B5EF4-FFF2-40B4-BE49-F238E27FC236}">
                <a16:creationId xmlns:a16="http://schemas.microsoft.com/office/drawing/2014/main" id="{2C557DC0-406A-4F6C-8986-055ADA64445E}"/>
              </a:ext>
            </a:extLst>
          </p:cNvPr>
          <p:cNvSpPr/>
          <p:nvPr userDrawn="1"/>
        </p:nvSpPr>
        <p:spPr>
          <a:xfrm>
            <a:off x="-401932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2" name="矩形 11" hidden="1">
            <a:extLst>
              <a:ext uri="{FF2B5EF4-FFF2-40B4-BE49-F238E27FC236}">
                <a16:creationId xmlns:a16="http://schemas.microsoft.com/office/drawing/2014/main" id="{A56733D2-D77C-4682-941A-75BE281D13D6}"/>
              </a:ext>
            </a:extLst>
          </p:cNvPr>
          <p:cNvSpPr/>
          <p:nvPr userDrawn="1"/>
        </p:nvSpPr>
        <p:spPr>
          <a:xfrm>
            <a:off x="-41412402" y="6488668"/>
            <a:ext cx="1210588" cy="369332"/>
          </a:xfrm>
          <a:prstGeom prst="rect">
            <a:avLst/>
          </a:prstGeom>
        </p:spPr>
        <p:txBody>
          <a:bodyPr wrap="none">
            <a:normAutofit/>
          </a:bodyPr>
          <a:lstStyle/>
          <a:p>
            <a:r>
              <a:rPr lang="vi-VN" altLang="vi-VN">
                <a:solidFill>
                  <a:srgbClr val="CCD1D4"/>
                </a:solidFill>
                <a:latin typeface="Noto Sans"/>
                <a:ea typeface="Noto Sans"/>
              </a:rPr>
              <a:t>61536760</a:t>
            </a:r>
            <a:endParaRPr lang="zh-CN" altLang="en-US">
              <a:solidFill>
                <a:srgbClr val="CCD1D4"/>
              </a:solidFill>
              <a:latin typeface="思源黑体 CN Regular" panose="020B0500000000000000" pitchFamily="34" charset="-122"/>
              <a:ea typeface="思源黑体 CN Regular" panose="020B0500000000000000" pitchFamily="34" charset="-122"/>
            </a:endParaRPr>
          </a:p>
        </p:txBody>
      </p:sp>
      <p:sp>
        <p:nvSpPr>
          <p:cNvPr id="13" name="文本框 12" hidden="1">
            <a:extLst>
              <a:ext uri="{FF2B5EF4-FFF2-40B4-BE49-F238E27FC236}">
                <a16:creationId xmlns:a16="http://schemas.microsoft.com/office/drawing/2014/main" id="{7747249D-23D4-4019-B578-13D7646AB683}"/>
              </a:ext>
            </a:extLst>
          </p:cNvPr>
          <p:cNvSpPr txBox="1"/>
          <p:nvPr userDrawn="1"/>
        </p:nvSpPr>
        <p:spPr>
          <a:xfrm>
            <a:off x="48555920" y="-20510500"/>
            <a:ext cx="3056879" cy="335280"/>
          </a:xfrm>
          <a:prstGeom prst="rect">
            <a:avLst/>
          </a:prstGeom>
          <a:noFill/>
        </p:spPr>
        <p:txBody>
          <a:bodyPr wrap="square" rtlCol="0">
            <a:normAutofit/>
          </a:bodyPr>
          <a:lstStyle/>
          <a:p>
            <a:pPr fontAlgn="base"/>
            <a:r>
              <a:rPr lang="vi-VN" altLang="vi-VN" sz="800" b="0" i="0" u="none" strike="noStrike" kern="1200">
                <a:solidFill>
                  <a:srgbClr val="E6E6E6"/>
                </a:solidFill>
                <a:effectLst/>
                <a:latin typeface="Noto Sans"/>
                <a:ea typeface="Noto Sans"/>
                <a:cs typeface="+mn-cs"/>
              </a:rPr>
              <a:t>slidedocs:Con chuồn chuồn xanh</a:t>
            </a:r>
          </a:p>
          <a:p>
            <a:r>
              <a:rPr lang="vi-VN" altLang="vi-VN" sz="800">
                <a:solidFill>
                  <a:srgbClr val="E6E6E6"/>
                </a:solidFill>
                <a:latin typeface="Noto Sans"/>
                <a:ea typeface="Noto Sans"/>
              </a:rPr>
              <a:t>THIẾT KẾ</a:t>
            </a:r>
            <a:endParaRPr lang="zh-CN" altLang="en-US" sz="800">
              <a:solidFill>
                <a:srgbClr val="E6E6E6"/>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5144859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8.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image" Target="../media/image11.em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81" name="矩形 80">
            <a:extLst>
              <a:ext uri="{FF2B5EF4-FFF2-40B4-BE49-F238E27FC236}">
                <a16:creationId xmlns:a16="http://schemas.microsoft.com/office/drawing/2014/main" id="{FFA4AF37-90A6-48BB-AC3F-12A863B17063}"/>
              </a:ext>
            </a:extLst>
          </p:cNvPr>
          <p:cNvSpPr/>
          <p:nvPr/>
        </p:nvSpPr>
        <p:spPr>
          <a:xfrm flipV="1">
            <a:off x="2898673" y="4337281"/>
            <a:ext cx="6394654" cy="676608"/>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394566" y="1553859"/>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3" y="4499551"/>
            <a:ext cx="4937113" cy="446380"/>
          </a:xfrm>
          <a:prstGeom prst="rect">
            <a:avLst/>
          </a:prstGeom>
        </p:spPr>
        <p:txBody>
          <a:bodyPr wrap="none">
            <a:normAutofit/>
          </a:bodyPr>
          <a:lstStyle/>
          <a:p>
            <a:pPr algn="ctr"/>
            <a:r>
              <a:rPr lang="en-US" b="1" dirty="0">
                <a:latin typeface="Tahoma" panose="020B0604030504040204" pitchFamily="34" charset="0"/>
                <a:ea typeface="Tahoma" panose="020B0604030504040204" pitchFamily="34" charset="0"/>
                <a:cs typeface="Tahoma" panose="020B0604030504040204" pitchFamily="34" charset="0"/>
              </a:rPr>
              <a:t>THUYẾT TRÌNH BÁO CÁO CUỐI KỲ BẢO MẬT MẠNG</a:t>
            </a:r>
            <a:endParaRPr lang="vi-VN" altLang="vi-VN"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1" name="矩形 30">
            <a:extLst>
              <a:ext uri="{FF2B5EF4-FFF2-40B4-BE49-F238E27FC236}">
                <a16:creationId xmlns:a16="http://schemas.microsoft.com/office/drawing/2014/main" id="{49FD1D4A-0C78-41B3-9809-6A47969291BB}"/>
              </a:ext>
            </a:extLst>
          </p:cNvPr>
          <p:cNvSpPr/>
          <p:nvPr/>
        </p:nvSpPr>
        <p:spPr>
          <a:xfrm>
            <a:off x="2287240" y="1854454"/>
            <a:ext cx="7617520" cy="2040221"/>
          </a:xfrm>
          <a:prstGeom prst="rect">
            <a:avLst/>
          </a:prstGeom>
        </p:spPr>
        <p:txBody>
          <a:bodyPr wrap="square">
            <a:normAutofit fontScale="40000" lnSpcReduction="20000"/>
          </a:bodyPr>
          <a:lstStyle/>
          <a:p>
            <a:pPr algn="ctr">
              <a:lnSpc>
                <a:spcPct val="170000"/>
              </a:lnSpc>
            </a:pPr>
            <a:r>
              <a:rPr lang="en-US" sz="6600" b="1" dirty="0">
                <a:solidFill>
                  <a:srgbClr val="FF0000"/>
                </a:solidFill>
                <a:latin typeface="SVN-A Love Of Thunder" panose="02040603050506020204" pitchFamily="18" charset="0"/>
                <a:cs typeface="Times New Roman" panose="02020603050405020304" pitchFamily="18" charset="0"/>
              </a:rPr>
              <a:t>PHÁT HIỆN VÀ NGĂN CHẶN DDOS LÊN MÁY CHỦ WEB GIẢ LẬP</a:t>
            </a:r>
            <a:r>
              <a:rPr lang="en-150" sz="6600" b="1" dirty="0">
                <a:solidFill>
                  <a:srgbClr val="FF0000"/>
                </a:solidFill>
                <a:latin typeface="SVN-A Love Of Thunder" panose="02040603050506020204" pitchFamily="18" charset="0"/>
                <a:cs typeface="Times New Roman" panose="02020603050405020304" pitchFamily="18" charset="0"/>
              </a:rPr>
              <a:t>,</a:t>
            </a:r>
            <a:r>
              <a:rPr lang="en-US" sz="6600" b="1" dirty="0">
                <a:solidFill>
                  <a:srgbClr val="FF0000"/>
                </a:solidFill>
                <a:latin typeface="SVN-A Love Of Thunder" panose="02040603050506020204" pitchFamily="18" charset="0"/>
                <a:cs typeface="Times New Roman" panose="02020603050405020304" pitchFamily="18" charset="0"/>
              </a:rPr>
              <a:t> BẰNG MACHINE LEARNING TRONG MẠNG SDN</a:t>
            </a:r>
            <a:endParaRPr lang="zh-CN" altLang="en-US" sz="6600" b="1" dirty="0">
              <a:solidFill>
                <a:srgbClr val="FF0000"/>
              </a:solidFill>
              <a:latin typeface="SVN-A Love Of Thunder" panose="020406030505060202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2496297" y="2950298"/>
            <a:ext cx="7199407" cy="1097280"/>
          </a:xfrm>
          <a:prstGeom prst="rect">
            <a:avLst/>
          </a:prstGeom>
        </p:spPr>
        <p:txBody>
          <a:bodyPr wrap="square">
            <a:normAutofit/>
          </a:bodyPr>
          <a:lstStyle/>
          <a:p>
            <a:pPr algn="ctr"/>
            <a:endParaRPr lang="vi-VN" altLang="vi-VN" sz="6600" dirty="0">
              <a:solidFill>
                <a:schemeClr val="accent5"/>
              </a:solidFill>
              <a:latin typeface="Noto Sans"/>
              <a:ea typeface="Noto Sans"/>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pic>
        <p:nvPicPr>
          <p:cNvPr id="22" name="图片 21">
            <a:extLst>
              <a:ext uri="{FF2B5EF4-FFF2-40B4-BE49-F238E27FC236}">
                <a16:creationId xmlns:a16="http://schemas.microsoft.com/office/drawing/2014/main" id="{A5D232B4-FD3E-452E-B7AE-2373E4120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116244">
            <a:off x="10453468" y="-130542"/>
            <a:ext cx="1011607" cy="2066725"/>
          </a:xfrm>
          <a:prstGeom prst="rect">
            <a:avLst/>
          </a:prstGeom>
        </p:spPr>
      </p:pic>
      <p:pic>
        <p:nvPicPr>
          <p:cNvPr id="24" name="图片 23">
            <a:extLst>
              <a:ext uri="{FF2B5EF4-FFF2-40B4-BE49-F238E27FC236}">
                <a16:creationId xmlns:a16="http://schemas.microsoft.com/office/drawing/2014/main" id="{F3349AAF-16E6-40D3-B2CF-2EA51239F3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623" y="4531430"/>
            <a:ext cx="1834592" cy="1257476"/>
          </a:xfrm>
          <a:prstGeom prst="rect">
            <a:avLst/>
          </a:prstGeom>
        </p:spPr>
      </p:pic>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a:extLst>
              <a:ext uri="{FF2B5EF4-FFF2-40B4-BE49-F238E27FC236}">
                <a16:creationId xmlns:a16="http://schemas.microsoft.com/office/drawing/2014/main" id="{1874B89C-EAD9-4643-B441-575B9CC0A7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574" y="4633515"/>
            <a:ext cx="1208351" cy="1400407"/>
          </a:xfrm>
          <a:prstGeom prst="rect">
            <a:avLst/>
          </a:prstGeom>
        </p:spPr>
      </p:pic>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8"/>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rot="1728115">
            <a:off x="689005" y="571899"/>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custDataLst>
      <p:tags r:id="rId1"/>
    </p:custDataLst>
    <p:extLst>
      <p:ext uri="{BB962C8B-B14F-4D97-AF65-F5344CB8AC3E}">
        <p14:creationId xmlns:p14="http://schemas.microsoft.com/office/powerpoint/2010/main" val="3636713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00"/>
                                        <p:tgtEl>
                                          <p:spTgt spid="81"/>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par>
                          <p:cTn id="28" fill="hold" nodeType="afterGroup">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par>
                          <p:cTn id="32" fill="hold" nodeType="afterGroup">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down)">
                                      <p:cBhvr>
                                        <p:cTn id="47" dur="500"/>
                                        <p:tgtEl>
                                          <p:spTgt spid="86"/>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par>
                          <p:cTn id="52" fill="hold" nodeType="afterGroup">
                            <p:stCondLst>
                              <p:cond delay="6000"/>
                            </p:stCondLst>
                            <p:childTnLst>
                              <p:par>
                                <p:cTn id="53" presetID="22" presetClass="entr" presetSubtype="4"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childTnLst>
                          </p:cTn>
                        </p:par>
                        <p:par>
                          <p:cTn id="56" fill="hold" nodeType="afterGroup">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down)">
                                      <p:cBhvr>
                                        <p:cTn id="63" dur="500"/>
                                        <p:tgtEl>
                                          <p:spTgt spid="78"/>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childTnLst>
                          </p:cTn>
                        </p:par>
                        <p:par>
                          <p:cTn id="68" fill="hold" nodeType="afterGroup">
                            <p:stCondLst>
                              <p:cond delay="8000"/>
                            </p:stCondLst>
                            <p:childTnLst>
                              <p:par>
                                <p:cTn id="69" presetID="2" presetClass="entr" presetSubtype="8" fill="hold" grpId="0" nodeType="after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fill="hold"/>
                                        <p:tgtEl>
                                          <p:spTgt spid="80"/>
                                        </p:tgtEl>
                                        <p:attrNameLst>
                                          <p:attrName>ppt_x</p:attrName>
                                        </p:attrNameLst>
                                      </p:cBhvr>
                                      <p:tavLst>
                                        <p:tav tm="0">
                                          <p:val>
                                            <p:strVal val="0-#ppt_w/2"/>
                                          </p:val>
                                        </p:tav>
                                        <p:tav tm="100000">
                                          <p:val>
                                            <p:strVal val="#ppt_x"/>
                                          </p:val>
                                        </p:tav>
                                      </p:tavLst>
                                    </p:anim>
                                    <p:anim calcmode="lin" valueType="num">
                                      <p:cBhvr additive="base">
                                        <p:cTn id="72"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B457A-7AA3-F4B2-4934-BD7DB39696E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F573033-941F-7D1B-3BDA-4DAE12C7E40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074" name="Picture 2" descr="The locations most targeted by DDoS attacks for 2025 Q2">
            <a:extLst>
              <a:ext uri="{FF2B5EF4-FFF2-40B4-BE49-F238E27FC236}">
                <a16:creationId xmlns:a16="http://schemas.microsoft.com/office/drawing/2014/main" id="{34DA2AEE-FC20-9470-47AC-E65D4D58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020" y="1385456"/>
            <a:ext cx="7989960" cy="4958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186907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96F4-D5A1-8413-E8B0-19CC2C76561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D29999D4-0BA2-F18C-C362-2A09C0912D9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098" name="Picture 2" descr="The top sources of DDoS attacks for 2025 Q2">
            <a:extLst>
              <a:ext uri="{FF2B5EF4-FFF2-40B4-BE49-F238E27FC236}">
                <a16:creationId xmlns:a16="http://schemas.microsoft.com/office/drawing/2014/main" id="{2FCCEC8D-5B2D-524A-4741-2A14D85C4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679" y="1366983"/>
            <a:ext cx="7964642" cy="4978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939652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47737-A44B-08F8-92A2-9FC64F8954C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970785EC-6F13-C04D-007E-49B6B003A4B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052" name="Picture 4" descr="The top attacked industries of DDoS attacks for 2025 Q2">
            <a:extLst>
              <a:ext uri="{FF2B5EF4-FFF2-40B4-BE49-F238E27FC236}">
                <a16:creationId xmlns:a16="http://schemas.microsoft.com/office/drawing/2014/main" id="{F1213DC3-B21E-D927-4EFD-117B2B866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48" y="1535203"/>
            <a:ext cx="7895503" cy="4676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996009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E919-E070-A457-30B1-9A4449C1F5F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3828F415-98A1-18B8-272C-DF5D1E5F723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E3E6C79-45DE-22CB-70F8-26587A076C5C}"/>
              </a:ext>
            </a:extLst>
          </p:cNvPr>
          <p:cNvPicPr>
            <a:picLocks noChangeAspect="1"/>
          </p:cNvPicPr>
          <p:nvPr/>
        </p:nvPicPr>
        <p:blipFill>
          <a:blip r:embed="rId3"/>
          <a:stretch>
            <a:fillRect/>
          </a:stretch>
        </p:blipFill>
        <p:spPr>
          <a:xfrm>
            <a:off x="533594" y="1774395"/>
            <a:ext cx="11124811" cy="40814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58">
            <a:extLst>
              <a:ext uri="{FF2B5EF4-FFF2-40B4-BE49-F238E27FC236}">
                <a16:creationId xmlns:a16="http://schemas.microsoft.com/office/drawing/2014/main" id="{2482F99B-6286-791F-710E-C9391BEAD592}"/>
              </a:ext>
            </a:extLst>
          </p:cNvPr>
          <p:cNvSpPr/>
          <p:nvPr/>
        </p:nvSpPr>
        <p:spPr>
          <a:xfrm>
            <a:off x="5300031" y="3423700"/>
            <a:ext cx="6125351" cy="2432155"/>
          </a:xfrm>
          <a:prstGeom prst="rect">
            <a:avLst/>
          </a:prstGeom>
          <a:solidFill>
            <a:srgbClr val="16161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656519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B3CE-60F5-92A4-949A-019AD7A2B6A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841A0551-0B35-476E-5642-6737120EDF7E}"/>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VIỆT NAM</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A6956D-AF17-B606-40B4-13042D77F9E3}"/>
              </a:ext>
            </a:extLst>
          </p:cNvPr>
          <p:cNvPicPr>
            <a:picLocks noChangeAspect="1"/>
          </p:cNvPicPr>
          <p:nvPr/>
        </p:nvPicPr>
        <p:blipFill>
          <a:blip r:embed="rId3"/>
          <a:srcRect b="74404"/>
          <a:stretch/>
        </p:blipFill>
        <p:spPr>
          <a:xfrm>
            <a:off x="1225971" y="2120588"/>
            <a:ext cx="9740058" cy="2616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Connector 10">
            <a:extLst>
              <a:ext uri="{FF2B5EF4-FFF2-40B4-BE49-F238E27FC236}">
                <a16:creationId xmlns:a16="http://schemas.microsoft.com/office/drawing/2014/main" id="{0D05F4FD-675B-E359-619F-752B147C22B2}"/>
              </a:ext>
            </a:extLst>
          </p:cNvPr>
          <p:cNvCxnSpPr>
            <a:cxnSpLocks/>
          </p:cNvCxnSpPr>
          <p:nvPr/>
        </p:nvCxnSpPr>
        <p:spPr>
          <a:xfrm>
            <a:off x="1496291" y="2697018"/>
            <a:ext cx="2041236"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C68C8D71-EF09-B180-7A3F-987F11B04CB6}"/>
              </a:ext>
            </a:extLst>
          </p:cNvPr>
          <p:cNvCxnSpPr>
            <a:cxnSpLocks/>
          </p:cNvCxnSpPr>
          <p:nvPr/>
        </p:nvCxnSpPr>
        <p:spPr>
          <a:xfrm>
            <a:off x="1496291" y="3588327"/>
            <a:ext cx="3048000" cy="0"/>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7059D0AF-08DA-18C2-1CED-7A272C7C5B4D}"/>
              </a:ext>
            </a:extLst>
          </p:cNvPr>
          <p:cNvCxnSpPr>
            <a:cxnSpLocks/>
          </p:cNvCxnSpPr>
          <p:nvPr/>
        </p:nvCxnSpPr>
        <p:spPr>
          <a:xfrm>
            <a:off x="5740399" y="3588327"/>
            <a:ext cx="2766292" cy="9237"/>
          </a:xfrm>
          <a:prstGeom prst="line">
            <a:avLst/>
          </a:prstGeom>
          <a:ln w="76200">
            <a:solidFill>
              <a:srgbClr val="FF0000"/>
            </a:solidFill>
          </a:ln>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2596774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FA9D9-C26D-D0F3-709D-7E33AF5C2FC5}"/>
              </a:ext>
            </a:extLst>
          </p:cNvPr>
          <p:cNvPicPr>
            <a:picLocks noChangeAspect="1"/>
          </p:cNvPicPr>
          <p:nvPr/>
        </p:nvPicPr>
        <p:blipFill>
          <a:blip r:embed="rId2"/>
          <a:stretch>
            <a:fillRect/>
          </a:stretch>
        </p:blipFill>
        <p:spPr>
          <a:xfrm>
            <a:off x="0" y="1390"/>
            <a:ext cx="12192000" cy="6855220"/>
          </a:xfrm>
          <a:prstGeom prst="rect">
            <a:avLst/>
          </a:prstGeom>
        </p:spPr>
      </p:pic>
      <p:grpSp>
        <p:nvGrpSpPr>
          <p:cNvPr id="9" name="Group 8">
            <a:extLst>
              <a:ext uri="{FF2B5EF4-FFF2-40B4-BE49-F238E27FC236}">
                <a16:creationId xmlns:a16="http://schemas.microsoft.com/office/drawing/2014/main" id="{1B01D6B5-5DA9-02B1-FCFA-E2B7AD898BD5}"/>
              </a:ext>
            </a:extLst>
          </p:cNvPr>
          <p:cNvGrpSpPr/>
          <p:nvPr/>
        </p:nvGrpSpPr>
        <p:grpSpPr>
          <a:xfrm>
            <a:off x="6816245" y="2259378"/>
            <a:ext cx="4890193" cy="855322"/>
            <a:chOff x="0" y="1332082"/>
            <a:chExt cx="6214225" cy="861556"/>
          </a:xfrm>
        </p:grpSpPr>
        <p:sp>
          <p:nvSpPr>
            <p:cNvPr id="10" name="矩形 58">
              <a:extLst>
                <a:ext uri="{FF2B5EF4-FFF2-40B4-BE49-F238E27FC236}">
                  <a16:creationId xmlns:a16="http://schemas.microsoft.com/office/drawing/2014/main" id="{87066D66-9F9D-76EE-6E41-F9E7753BACA0}"/>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AF3F27CF-D918-1E75-C0C5-BB152D32E9F8}"/>
                </a:ext>
              </a:extLst>
            </p:cNvPr>
            <p:cNvSpPr txBox="1"/>
            <p:nvPr/>
          </p:nvSpPr>
          <p:spPr>
            <a:xfrm>
              <a:off x="118224" y="1349686"/>
              <a:ext cx="6096001" cy="503337"/>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Là nút ở trên cùng của cây, đại diện cho toàn bộ tập dữ liệu. Đây là điểm khởi đầu của quá trình ra quyết định.</a:t>
              </a:r>
            </a:p>
          </p:txBody>
        </p:sp>
      </p:grpSp>
      <p:grpSp>
        <p:nvGrpSpPr>
          <p:cNvPr id="26" name="Group 25">
            <a:extLst>
              <a:ext uri="{FF2B5EF4-FFF2-40B4-BE49-F238E27FC236}">
                <a16:creationId xmlns:a16="http://schemas.microsoft.com/office/drawing/2014/main" id="{193112EE-F21D-7D5C-7B0B-DD879D145473}"/>
              </a:ext>
            </a:extLst>
          </p:cNvPr>
          <p:cNvGrpSpPr/>
          <p:nvPr/>
        </p:nvGrpSpPr>
        <p:grpSpPr>
          <a:xfrm>
            <a:off x="7892472" y="3817782"/>
            <a:ext cx="3292764" cy="2010363"/>
            <a:chOff x="7837054" y="3808546"/>
            <a:chExt cx="3292764" cy="2010363"/>
          </a:xfrm>
        </p:grpSpPr>
        <p:sp>
          <p:nvSpPr>
            <p:cNvPr id="4" name="矩形 58">
              <a:extLst>
                <a:ext uri="{FF2B5EF4-FFF2-40B4-BE49-F238E27FC236}">
                  <a16:creationId xmlns:a16="http://schemas.microsoft.com/office/drawing/2014/main" id="{348105B5-DFB6-0E2F-96D4-8B5FD95B0CC0}"/>
                </a:ext>
              </a:extLst>
            </p:cNvPr>
            <p:cNvSpPr/>
            <p:nvPr/>
          </p:nvSpPr>
          <p:spPr>
            <a:xfrm>
              <a:off x="7837054" y="3808546"/>
              <a:ext cx="3292764" cy="201036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EEBDB02-AEE7-8F36-6204-58DCEFE901E9}"/>
                </a:ext>
              </a:extLst>
            </p:cNvPr>
            <p:cNvSpPr txBox="1"/>
            <p:nvPr/>
          </p:nvSpPr>
          <p:spPr>
            <a:xfrm>
              <a:off x="7837054" y="3826489"/>
              <a:ext cx="3292764" cy="1888787"/>
            </a:xfrm>
            <a:prstGeom prst="rect">
              <a:avLst/>
            </a:prstGeom>
            <a:noFill/>
          </p:spPr>
          <p:txBody>
            <a:bodyPr wrap="square">
              <a:spAutoFit/>
            </a:bodyPr>
            <a:lstStyle/>
            <a:p>
              <a:pPr>
                <a:lnSpc>
                  <a:spcPct val="150000"/>
                </a:lnSpc>
              </a:pPr>
              <a:r>
                <a:rPr lang="vi-VN" sz="1600" dirty="0">
                  <a:latin typeface="Tahoma" panose="020B0604030504040204" pitchFamily="34" charset="0"/>
                  <a:ea typeface="Tahoma" panose="020B0604030504040204" pitchFamily="34" charset="0"/>
                  <a:cs typeface="Tahoma" panose="020B0604030504040204" pitchFamily="34" charset="0"/>
                </a:rPr>
                <a:t>Nút biểu thị một lựa chọn liên quan đến một đặc trưng đầu vào. Việc phân nhánh từ các nút nội bộ kết nối chúng với các nút lá hoặc các nút nội bộ khác.</a:t>
              </a:r>
            </a:p>
          </p:txBody>
        </p:sp>
      </p:grpSp>
      <p:grpSp>
        <p:nvGrpSpPr>
          <p:cNvPr id="17" name="Group 16">
            <a:extLst>
              <a:ext uri="{FF2B5EF4-FFF2-40B4-BE49-F238E27FC236}">
                <a16:creationId xmlns:a16="http://schemas.microsoft.com/office/drawing/2014/main" id="{AEE9DC7A-5CDB-9CEE-A223-591DDFB7A53B}"/>
              </a:ext>
            </a:extLst>
          </p:cNvPr>
          <p:cNvGrpSpPr/>
          <p:nvPr/>
        </p:nvGrpSpPr>
        <p:grpSpPr>
          <a:xfrm>
            <a:off x="387928" y="2410691"/>
            <a:ext cx="5131954" cy="1018310"/>
            <a:chOff x="0" y="1332082"/>
            <a:chExt cx="6214225" cy="1068373"/>
          </a:xfrm>
        </p:grpSpPr>
        <p:sp>
          <p:nvSpPr>
            <p:cNvPr id="18" name="矩形 58">
              <a:extLst>
                <a:ext uri="{FF2B5EF4-FFF2-40B4-BE49-F238E27FC236}">
                  <a16:creationId xmlns:a16="http://schemas.microsoft.com/office/drawing/2014/main" id="{D812E1BD-6D48-79BE-B3C1-B0741C461884}"/>
                </a:ext>
              </a:extLst>
            </p:cNvPr>
            <p:cNvSpPr/>
            <p:nvPr/>
          </p:nvSpPr>
          <p:spPr>
            <a:xfrm>
              <a:off x="0" y="1332082"/>
              <a:ext cx="6214225"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0257C95-08DF-846A-4777-802BC48DABB8}"/>
                </a:ext>
              </a:extLst>
            </p:cNvPr>
            <p:cNvSpPr txBox="1"/>
            <p:nvPr/>
          </p:nvSpPr>
          <p:spPr>
            <a:xfrm>
              <a:off x="118224" y="1375129"/>
              <a:ext cx="6096001" cy="102532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Quá trình chia một nút thành hai hoặc nhiều nút con bằng cách sử dụng tiêu chí chia tách và một đặc trưng được chọn.</a:t>
              </a:r>
            </a:p>
          </p:txBody>
        </p:sp>
      </p:grpSp>
      <p:grpSp>
        <p:nvGrpSpPr>
          <p:cNvPr id="20" name="Group 19">
            <a:extLst>
              <a:ext uri="{FF2B5EF4-FFF2-40B4-BE49-F238E27FC236}">
                <a16:creationId xmlns:a16="http://schemas.microsoft.com/office/drawing/2014/main" id="{74208EA2-9C1A-0F1C-3728-334D8265B8C4}"/>
              </a:ext>
            </a:extLst>
          </p:cNvPr>
          <p:cNvGrpSpPr/>
          <p:nvPr/>
        </p:nvGrpSpPr>
        <p:grpSpPr>
          <a:xfrm>
            <a:off x="1325419" y="3696938"/>
            <a:ext cx="3422072" cy="855322"/>
            <a:chOff x="1" y="1332082"/>
            <a:chExt cx="3923893" cy="861556"/>
          </a:xfrm>
        </p:grpSpPr>
        <p:sp>
          <p:nvSpPr>
            <p:cNvPr id="21" name="矩形 58">
              <a:extLst>
                <a:ext uri="{FF2B5EF4-FFF2-40B4-BE49-F238E27FC236}">
                  <a16:creationId xmlns:a16="http://schemas.microsoft.com/office/drawing/2014/main" id="{0CBA89F2-61CA-438C-D544-1BEEA516E600}"/>
                </a:ext>
              </a:extLst>
            </p:cNvPr>
            <p:cNvSpPr/>
            <p:nvPr/>
          </p:nvSpPr>
          <p:spPr>
            <a:xfrm>
              <a:off x="1" y="1332082"/>
              <a:ext cx="3923893" cy="86155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3D7FEEE9-07FA-D769-0340-3009ED54898D}"/>
                </a:ext>
              </a:extLst>
            </p:cNvPr>
            <p:cNvSpPr txBox="1"/>
            <p:nvPr/>
          </p:nvSpPr>
          <p:spPr>
            <a:xfrm>
              <a:off x="118225" y="1332082"/>
              <a:ext cx="3805668" cy="699806"/>
            </a:xfrm>
            <a:prstGeom prst="rect">
              <a:avLst/>
            </a:prstGeom>
            <a:noFill/>
          </p:spPr>
          <p:txBody>
            <a:bodyPr wrap="square">
              <a:spAutoFit/>
            </a:bodyPr>
            <a:lstStyle/>
            <a:p>
              <a:pPr>
                <a:lnSpc>
                  <a:spcPct val="150000"/>
                </a:lnSpc>
              </a:pPr>
              <a:r>
                <a:rPr lang="vi-VN" sz="1400" dirty="0">
                  <a:latin typeface="Tahoma" panose="020B0604030504040204" pitchFamily="34" charset="0"/>
                  <a:ea typeface="Tahoma" panose="020B0604030504040204" pitchFamily="34" charset="0"/>
                  <a:cs typeface="Tahoma" panose="020B0604030504040204" pitchFamily="34" charset="0"/>
                </a:rPr>
                <a:t>Nút không có nút con, chỉ ra một nhãn lớp hoặc một giá trị số.</a:t>
              </a:r>
            </a:p>
          </p:txBody>
        </p:sp>
      </p:grpSp>
      <p:grpSp>
        <p:nvGrpSpPr>
          <p:cNvPr id="23" name="Group 22">
            <a:extLst>
              <a:ext uri="{FF2B5EF4-FFF2-40B4-BE49-F238E27FC236}">
                <a16:creationId xmlns:a16="http://schemas.microsoft.com/office/drawing/2014/main" id="{181D034D-70F6-4F71-D1C2-98B0BA7E1B5A}"/>
              </a:ext>
            </a:extLst>
          </p:cNvPr>
          <p:cNvGrpSpPr/>
          <p:nvPr/>
        </p:nvGrpSpPr>
        <p:grpSpPr>
          <a:xfrm>
            <a:off x="2580757" y="5091448"/>
            <a:ext cx="3292764" cy="921426"/>
            <a:chOff x="-393448" y="1332081"/>
            <a:chExt cx="5068270" cy="1025326"/>
          </a:xfrm>
        </p:grpSpPr>
        <p:sp>
          <p:nvSpPr>
            <p:cNvPr id="24" name="矩形 58">
              <a:extLst>
                <a:ext uri="{FF2B5EF4-FFF2-40B4-BE49-F238E27FC236}">
                  <a16:creationId xmlns:a16="http://schemas.microsoft.com/office/drawing/2014/main" id="{F1ED1693-9B7E-F188-BCB8-E677170C8D4C}"/>
                </a:ext>
              </a:extLst>
            </p:cNvPr>
            <p:cNvSpPr/>
            <p:nvPr/>
          </p:nvSpPr>
          <p:spPr>
            <a:xfrm>
              <a:off x="-393448" y="1332081"/>
              <a:ext cx="5068270" cy="1025326"/>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id="{F83BB181-A4F9-9247-329E-EF4301918091}"/>
                </a:ext>
              </a:extLst>
            </p:cNvPr>
            <p:cNvSpPr txBox="1"/>
            <p:nvPr/>
          </p:nvSpPr>
          <p:spPr>
            <a:xfrm>
              <a:off x="-242931" y="1403130"/>
              <a:ext cx="4917753" cy="773081"/>
            </a:xfrm>
            <a:prstGeom prst="rect">
              <a:avLst/>
            </a:prstGeom>
            <a:noFill/>
          </p:spPr>
          <p:txBody>
            <a:bodyPr wrap="square">
              <a:spAutoFit/>
            </a:bodyPr>
            <a:lstStyle/>
            <a:p>
              <a:pPr>
                <a:lnSpc>
                  <a:spcPct val="150000"/>
                </a:lnSpc>
              </a:pPr>
              <a:r>
                <a:rPr lang="en-150" sz="1400" dirty="0" err="1">
                  <a:latin typeface="Tahoma" panose="020B0604030504040204" pitchFamily="34" charset="0"/>
                  <a:ea typeface="Tahoma" panose="020B0604030504040204" pitchFamily="34" charset="0"/>
                  <a:cs typeface="Tahoma" panose="020B0604030504040204" pitchFamily="34" charset="0"/>
                </a:rPr>
                <a:t>Là</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quá</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trình</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gọt</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đi</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sub node </a:t>
              </a:r>
              <a:r>
                <a:rPr lang="en-150" sz="1400" dirty="0" err="1">
                  <a:latin typeface="Tahoma" panose="020B0604030504040204" pitchFamily="34" charset="0"/>
                  <a:ea typeface="Tahoma" panose="020B0604030504040204" pitchFamily="34" charset="0"/>
                  <a:cs typeface="Tahoma" panose="020B0604030504040204" pitchFamily="34" charset="0"/>
                </a:rPr>
                <a:t>của</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các</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desicion</a:t>
              </a:r>
              <a:r>
                <a:rPr lang="en-150" sz="1400" dirty="0">
                  <a:latin typeface="Tahoma" panose="020B0604030504040204" pitchFamily="34" charset="0"/>
                  <a:ea typeface="Tahoma" panose="020B0604030504040204" pitchFamily="34" charset="0"/>
                  <a:cs typeface="Tahoma" panose="020B0604030504040204" pitchFamily="34" charset="0"/>
                </a:rPr>
                <a:t> node </a:t>
              </a:r>
              <a:r>
                <a:rPr lang="en-150" sz="1400" dirty="0" err="1">
                  <a:latin typeface="Tahoma" panose="020B0604030504040204" pitchFamily="34" charset="0"/>
                  <a:ea typeface="Tahoma" panose="020B0604030504040204" pitchFamily="34" charset="0"/>
                  <a:cs typeface="Tahoma" panose="020B0604030504040204" pitchFamily="34" charset="0"/>
                </a:rPr>
                <a:t>không</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cần</a:t>
              </a:r>
              <a:r>
                <a:rPr lang="en-150" sz="1400" dirty="0">
                  <a:latin typeface="Tahoma" panose="020B0604030504040204" pitchFamily="34" charset="0"/>
                  <a:ea typeface="Tahoma" panose="020B0604030504040204" pitchFamily="34" charset="0"/>
                  <a:cs typeface="Tahoma" panose="020B0604030504040204" pitchFamily="34" charset="0"/>
                </a:rPr>
                <a:t> </a:t>
              </a:r>
              <a:r>
                <a:rPr lang="en-150" sz="1400" dirty="0" err="1">
                  <a:latin typeface="Tahoma" panose="020B0604030504040204" pitchFamily="34" charset="0"/>
                  <a:ea typeface="Tahoma" panose="020B0604030504040204" pitchFamily="34" charset="0"/>
                  <a:cs typeface="Tahoma" panose="020B0604030504040204" pitchFamily="34" charset="0"/>
                </a:rPr>
                <a:t>nữa</a:t>
              </a:r>
              <a:endParaRPr lang="vi-VN" sz="14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7184455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ïṣḷïḓe"/>
        <p:cNvGrpSpPr/>
        <p:nvPr/>
      </p:nvGrpSpPr>
      <p:grpSpPr>
        <a:xfrm>
          <a:off x="0" y="0"/>
          <a:ext cx="0" cy="0"/>
          <a:chOff x="0" y="0"/>
          <a:chExt cx="0" cy="0"/>
        </a:xfrm>
      </p:grpSpPr>
      <p:sp>
        <p:nvSpPr>
          <p:cNvPr id="5" name="矩形 58">
            <a:extLst>
              <a:ext uri="{FF2B5EF4-FFF2-40B4-BE49-F238E27FC236}">
                <a16:creationId xmlns:a16="http://schemas.microsoft.com/office/drawing/2014/main" id="{88F8F0A9-0635-999E-A86C-76243242A9C3}"/>
              </a:ext>
            </a:extLst>
          </p:cNvPr>
          <p:cNvSpPr/>
          <p:nvPr/>
        </p:nvSpPr>
        <p:spPr>
          <a:xfrm>
            <a:off x="8104212" y="4770795"/>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4" name="矩形 58">
            <a:extLst>
              <a:ext uri="{FF2B5EF4-FFF2-40B4-BE49-F238E27FC236}">
                <a16:creationId xmlns:a16="http://schemas.microsoft.com/office/drawing/2014/main" id="{13C756A5-E573-2AC6-8F35-AAB91333D24F}"/>
              </a:ext>
            </a:extLst>
          </p:cNvPr>
          <p:cNvSpPr/>
          <p:nvPr/>
        </p:nvSpPr>
        <p:spPr>
          <a:xfrm>
            <a:off x="8104214" y="2068226"/>
            <a:ext cx="2942477" cy="104648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E7068F2-F527-FF7E-F7CA-8012779585CD}"/>
              </a:ext>
            </a:extLst>
          </p:cNvPr>
          <p:cNvSpPr txBox="1"/>
          <p:nvPr/>
        </p:nvSpPr>
        <p:spPr>
          <a:xfrm>
            <a:off x="8351520" y="2194309"/>
            <a:ext cx="2560321" cy="646331"/>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thu thập data và đánh giá model</a:t>
            </a:r>
            <a:endParaRPr lang="en-US"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E6BD0A8E-47A3-40DF-94C9-5778A0B73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778" y="4244828"/>
            <a:ext cx="6921502" cy="2098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a:extLst>
              <a:ext uri="{FF2B5EF4-FFF2-40B4-BE49-F238E27FC236}">
                <a16:creationId xmlns:a16="http://schemas.microsoft.com/office/drawing/2014/main" id="{E412F578-8D55-2E23-9802-700892CF60FC}"/>
              </a:ext>
            </a:extLst>
          </p:cNvPr>
          <p:cNvSpPr txBox="1"/>
          <p:nvPr/>
        </p:nvSpPr>
        <p:spPr>
          <a:xfrm>
            <a:off x="8295291" y="4753820"/>
            <a:ext cx="2560321" cy="923330"/>
          </a:xfrm>
          <a:prstGeom prst="rect">
            <a:avLst/>
          </a:prstGeom>
          <a:noFill/>
        </p:spPr>
        <p:txBody>
          <a:bodyPr wrap="square">
            <a:spAutoFit/>
          </a:bodyPr>
          <a:lstStyle/>
          <a:p>
            <a:r>
              <a:rPr lang="vi-VN" dirty="0">
                <a:latin typeface="Times New Roman" panose="02020603050405020304" pitchFamily="18" charset="0"/>
                <a:cs typeface="Times New Roman" panose="02020603050405020304" pitchFamily="18" charset="0"/>
              </a:rPr>
              <a:t>Sơ đồ quá trình phát hiện tấn công DDOS và giảm thiểu </a:t>
            </a:r>
            <a:endParaRPr lang="en-US" dirty="0">
              <a:latin typeface="Times New Roman" panose="02020603050405020304" pitchFamily="18" charset="0"/>
              <a:cs typeface="Times New Roman" panose="02020603050405020304" pitchFamily="18" charset="0"/>
            </a:endParaRPr>
          </a:p>
        </p:txBody>
      </p:sp>
      <p:sp>
        <p:nvSpPr>
          <p:cNvPr id="2" name="矩形 58">
            <a:extLst>
              <a:ext uri="{FF2B5EF4-FFF2-40B4-BE49-F238E27FC236}">
                <a16:creationId xmlns:a16="http://schemas.microsoft.com/office/drawing/2014/main" id="{89599D61-6606-2258-A78F-6AEE9942DA80}"/>
              </a:ext>
            </a:extLst>
          </p:cNvPr>
          <p:cNvSpPr/>
          <p:nvPr/>
        </p:nvSpPr>
        <p:spPr>
          <a:xfrm>
            <a:off x="1874287" y="314618"/>
            <a:ext cx="917240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THIẾT KẾ HỆ THỐNG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6" name="Picture 5" descr="A diagram of a diagram&#10;&#10;AI-generated content may be incorrect.">
            <a:extLst>
              <a:ext uri="{FF2B5EF4-FFF2-40B4-BE49-F238E27FC236}">
                <a16:creationId xmlns:a16="http://schemas.microsoft.com/office/drawing/2014/main" id="{716C2D1D-CE83-300E-7E0E-81073C870D3A}"/>
              </a:ext>
            </a:extLst>
          </p:cNvPr>
          <p:cNvPicPr>
            <a:picLocks noChangeAspect="1"/>
          </p:cNvPicPr>
          <p:nvPr/>
        </p:nvPicPr>
        <p:blipFill>
          <a:blip r:embed="rId5"/>
          <a:stretch>
            <a:fillRect/>
          </a:stretch>
        </p:blipFill>
        <p:spPr>
          <a:xfrm>
            <a:off x="1033778" y="1630100"/>
            <a:ext cx="6921502" cy="1798900"/>
          </a:xfrm>
          <a:prstGeom prst="rect">
            <a:avLst/>
          </a:prstGeom>
          <a:effectLst>
            <a:reflection blurRad="6350" stA="50000" endA="300" endPos="55000" dir="5400000" sy="-100000" algn="bl" rotWithShape="0"/>
          </a:effectLst>
        </p:spPr>
      </p:pic>
    </p:spTree>
    <p:custDataLst>
      <p:tags r:id="rId1"/>
    </p:custDataLst>
    <p:extLst>
      <p:ext uri="{BB962C8B-B14F-4D97-AF65-F5344CB8AC3E}">
        <p14:creationId xmlns:p14="http://schemas.microsoft.com/office/powerpoint/2010/main" val="1939638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A038480B-7532-D2E5-857B-0B8F3C5F1672}"/>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8825845-5789-BB77-D3B9-42ACB0DD90A6}"/>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QUY TRÌNH END-TO-END</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99F36C8B-D53A-58FB-C079-339C4B9DFD16}"/>
              </a:ext>
            </a:extLst>
          </p:cNvPr>
          <p:cNvSpPr/>
          <p:nvPr/>
        </p:nvSpPr>
        <p:spPr>
          <a:xfrm>
            <a:off x="3131159" y="2122413"/>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CCBD99E4-3F9A-02EC-76C9-2DFFFF742D14}"/>
              </a:ext>
            </a:extLst>
          </p:cNvPr>
          <p:cNvSpPr/>
          <p:nvPr/>
        </p:nvSpPr>
        <p:spPr>
          <a:xfrm>
            <a:off x="3131159" y="3600274"/>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DA70FC71-8F26-E9C9-8B67-AD8917057AEE}"/>
              </a:ext>
            </a:extLst>
          </p:cNvPr>
          <p:cNvSpPr/>
          <p:nvPr/>
        </p:nvSpPr>
        <p:spPr>
          <a:xfrm>
            <a:off x="3131158" y="5011023"/>
            <a:ext cx="5929674"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88455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4600-9AB7-8B30-014D-B3C325B59628}"/>
            </a:ext>
          </a:extLst>
        </p:cNvPr>
        <p:cNvGrpSpPr/>
        <p:nvPr/>
      </p:nvGrpSpPr>
      <p:grpSpPr>
        <a:xfrm>
          <a:off x="0" y="0"/>
          <a:ext cx="0" cy="0"/>
          <a:chOff x="0" y="0"/>
          <a:chExt cx="0" cy="0"/>
        </a:xfrm>
      </p:grpSpPr>
      <p:sp>
        <p:nvSpPr>
          <p:cNvPr id="5" name="矩形 58">
            <a:extLst>
              <a:ext uri="{FF2B5EF4-FFF2-40B4-BE49-F238E27FC236}">
                <a16:creationId xmlns:a16="http://schemas.microsoft.com/office/drawing/2014/main" id="{E6E154CC-E356-64DE-2A48-250649B78850}"/>
              </a:ext>
            </a:extLst>
          </p:cNvPr>
          <p:cNvSpPr/>
          <p:nvPr/>
        </p:nvSpPr>
        <p:spPr>
          <a:xfrm>
            <a:off x="6673967" y="1668973"/>
            <a:ext cx="4761345" cy="4299190"/>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diagram of a flowchart&#10;&#10;AI-generated content may be incorrect.">
            <a:extLst>
              <a:ext uri="{FF2B5EF4-FFF2-40B4-BE49-F238E27FC236}">
                <a16:creationId xmlns:a16="http://schemas.microsoft.com/office/drawing/2014/main" id="{0B07D441-463E-8B59-98EA-C819C6F03894}"/>
              </a:ext>
            </a:extLst>
          </p:cNvPr>
          <p:cNvPicPr>
            <a:picLocks noChangeAspect="1"/>
          </p:cNvPicPr>
          <p:nvPr/>
        </p:nvPicPr>
        <p:blipFill>
          <a:blip r:embed="rId3"/>
          <a:stretch>
            <a:fillRect/>
          </a:stretch>
        </p:blipFill>
        <p:spPr>
          <a:xfrm>
            <a:off x="756688" y="1668973"/>
            <a:ext cx="5542192" cy="4299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6C268373-8D97-195B-A922-2557357BA49B}"/>
              </a:ext>
            </a:extLst>
          </p:cNvPr>
          <p:cNvSpPr txBox="1"/>
          <p:nvPr/>
        </p:nvSpPr>
        <p:spPr>
          <a:xfrm>
            <a:off x="6791960" y="1879575"/>
            <a:ext cx="4419600" cy="3877985"/>
          </a:xfrm>
          <a:prstGeom prst="rect">
            <a:avLst/>
          </a:prstGeom>
          <a:noFill/>
        </p:spPr>
        <p:txBody>
          <a:bodyPr wrap="square">
            <a:spAutoFit/>
          </a:bodyPr>
          <a:lstStyle/>
          <a:p>
            <a:pPr marL="0" marR="0">
              <a:lnSpc>
                <a:spcPct val="150000"/>
              </a:lnSpc>
              <a:spcAft>
                <a:spcPts val="800"/>
              </a:spcAft>
              <a:buNone/>
            </a:pPr>
            <a:r>
              <a:rPr lang="en-US" sz="1800" b="1" i="1" kern="100" dirty="0">
                <a:effectLst/>
                <a:latin typeface="Tahoma" panose="020B0604030504040204" pitchFamily="34" charset="0"/>
                <a:ea typeface="Tahoma" panose="020B0604030504040204" pitchFamily="34" charset="0"/>
                <a:cs typeface="Tahoma" panose="020B0604030504040204" pitchFamily="34" charset="0"/>
              </a:rPr>
              <a:t> Chi </a:t>
            </a:r>
            <a:r>
              <a:rPr lang="en-US" sz="1800" b="1" i="1" kern="100" dirty="0" err="1">
                <a:effectLst/>
                <a:latin typeface="Tahoma" panose="020B0604030504040204" pitchFamily="34" charset="0"/>
                <a:ea typeface="Tahoma" panose="020B0604030504040204" pitchFamily="34" charset="0"/>
                <a:cs typeface="Tahoma" panose="020B0604030504040204" pitchFamily="34" charset="0"/>
              </a:rPr>
              <a:t>tiết</a:t>
            </a:r>
            <a:r>
              <a:rPr lang="en-US" sz="1800" i="1"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Collector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gửi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HTTP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gởi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yêu</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cầu</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tới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wm</a:t>
            </a:r>
            <a:r>
              <a:rPr lang="en-US" sz="1800" kern="100" spc="0" dirty="0">
                <a:effectLst/>
                <a:latin typeface="Tahoma" panose="020B0604030504040204" pitchFamily="34" charset="0"/>
                <a:ea typeface="Tahoma" panose="020B0604030504040204" pitchFamily="34" charset="0"/>
                <a:cs typeface="Tahoma" panose="020B0604030504040204" pitchFamily="34" charset="0"/>
              </a:rPr>
              <a:t>/core/switch/all/flow/</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json</a:t>
            </a:r>
            <a:r>
              <a:rPr lang="en-US" sz="1800" kern="100" spc="0" dirty="0">
                <a:effectLst/>
                <a:latin typeface="Tahoma" panose="020B0604030504040204" pitchFamily="34" charset="0"/>
                <a:ea typeface="Tahoma" panose="020B0604030504040204" pitchFamily="34" charset="0"/>
                <a:cs typeface="Tahoma" panose="020B0604030504040204" pitchFamily="34" charset="0"/>
              </a:rPr>
              <a:t>`</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Floodlight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trả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về</a:t>
            </a:r>
            <a:r>
              <a:rPr lang="en-US" sz="1800" kern="100" spc="0" dirty="0">
                <a:effectLst/>
                <a:latin typeface="Tahoma" panose="020B0604030504040204" pitchFamily="34" charset="0"/>
                <a:ea typeface="Tahoma" panose="020B0604030504040204" pitchFamily="34" charset="0"/>
                <a:cs typeface="Tahoma" panose="020B0604030504040204" pitchFamily="34" charset="0"/>
              </a:rPr>
              <a:t> JSON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với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tất</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flows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trên</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tất</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cả</a:t>
            </a:r>
            <a:r>
              <a:rPr lang="en-US" sz="1800" kern="100" spc="0" dirty="0">
                <a:effectLst/>
                <a:latin typeface="Tahoma" panose="020B0604030504040204" pitchFamily="34" charset="0"/>
                <a:ea typeface="Tahoma" panose="020B0604030504040204" pitchFamily="34" charset="0"/>
                <a:cs typeface="Tahoma" panose="020B0604030504040204" pitchFamily="34" charset="0"/>
              </a:rPr>
              <a:t> switches</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buSzPts val="1300"/>
              <a:buFont typeface="Times New Roman" panose="02020603050405020304" pitchFamily="18" charset="0"/>
              <a:buChar char="-"/>
            </a:pPr>
            <a:r>
              <a:rPr lang="en-US" sz="1800" kern="100" spc="0" dirty="0">
                <a:effectLst/>
                <a:latin typeface="Tahoma" panose="020B0604030504040204" pitchFamily="34" charset="0"/>
                <a:ea typeface="Tahoma" panose="020B0604030504040204" pitchFamily="34" charset="0"/>
                <a:cs typeface="Tahoma" panose="020B0604030504040204" pitchFamily="34" charset="0"/>
              </a:rPr>
              <a:t>Collector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lọc</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ra</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chỉ</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những</a:t>
            </a:r>
            <a:r>
              <a:rPr lang="en-US" sz="1800" kern="100" spc="0" dirty="0">
                <a:effectLst/>
                <a:latin typeface="Tahoma" panose="020B0604030504040204" pitchFamily="34" charset="0"/>
                <a:ea typeface="Tahoma" panose="020B0604030504040204" pitchFamily="34" charset="0"/>
                <a:cs typeface="Tahoma" panose="020B0604030504040204" pitchFamily="34" charset="0"/>
              </a:rPr>
              <a:t> flows IPv4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eth_type</a:t>
            </a:r>
            <a:r>
              <a:rPr lang="en-US" sz="1800" kern="100" spc="0" dirty="0">
                <a:effectLst/>
                <a:latin typeface="Tahoma" panose="020B0604030504040204" pitchFamily="34" charset="0"/>
                <a:ea typeface="Tahoma" panose="020B0604030504040204" pitchFamily="34" charset="0"/>
                <a:cs typeface="Tahoma" panose="020B0604030504040204" pitchFamily="34" charset="0"/>
              </a:rPr>
              <a:t>=0x800)</a:t>
            </a:r>
            <a:endParaRPr lang="en-US" sz="1600" kern="100" spc="0" dirty="0">
              <a:effectLst/>
              <a:latin typeface="Tahoma" panose="020B0604030504040204" pitchFamily="34" charset="0"/>
              <a:ea typeface="Tahoma" panose="020B0604030504040204" pitchFamily="34" charset="0"/>
              <a:cs typeface="Tahoma" panose="020B0604030504040204" pitchFamily="34" charset="0"/>
            </a:endParaRPr>
          </a:p>
          <a:p>
            <a:pPr marL="342900" marR="0" lvl="0" indent="-342900">
              <a:lnSpc>
                <a:spcPct val="150000"/>
              </a:lnSpc>
              <a:spcAft>
                <a:spcPts val="800"/>
              </a:spcAft>
              <a:buSzPts val="1300"/>
              <a:buFont typeface="Times New Roman" panose="02020603050405020304" pitchFamily="18" charset="0"/>
              <a:buChar char="-"/>
            </a:pPr>
            <a:r>
              <a:rPr lang="en-US" sz="1800" kern="100" spc="0" dirty="0" err="1">
                <a:effectLst/>
                <a:latin typeface="Tahoma" panose="020B0604030504040204" pitchFamily="34" charset="0"/>
                <a:ea typeface="Tahoma" panose="020B0604030504040204" pitchFamily="34" charset="0"/>
                <a:cs typeface="Tahoma" panose="020B0604030504040204" pitchFamily="34" charset="0"/>
              </a:rPr>
              <a:t>Ghi</a:t>
            </a:r>
            <a:r>
              <a:rPr lang="en-US" sz="1800" kern="100" spc="0" dirty="0">
                <a:effectLst/>
                <a:latin typeface="Tahoma" panose="020B0604030504040204" pitchFamily="34" charset="0"/>
                <a:ea typeface="Tahoma" panose="020B0604030504040204" pitchFamily="34" charset="0"/>
                <a:cs typeface="Tahoma" panose="020B0604030504040204" pitchFamily="34" charset="0"/>
              </a:rPr>
              <a:t>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thêm</a:t>
            </a:r>
            <a:r>
              <a:rPr lang="en-US" sz="1800" kern="100" spc="0" dirty="0">
                <a:effectLst/>
                <a:latin typeface="Tahoma" panose="020B0604030504040204" pitchFamily="34" charset="0"/>
                <a:ea typeface="Tahoma" panose="020B0604030504040204" pitchFamily="34" charset="0"/>
                <a:cs typeface="Tahoma" panose="020B0604030504040204" pitchFamily="34" charset="0"/>
              </a:rPr>
              <a:t> label: `--label 0` (normal traffic) </a:t>
            </a:r>
            <a:r>
              <a:rPr lang="en-US" sz="1800" kern="100" spc="0" dirty="0" err="1">
                <a:effectLst/>
                <a:latin typeface="Tahoma" panose="020B0604030504040204" pitchFamily="34" charset="0"/>
                <a:ea typeface="Tahoma" panose="020B0604030504040204" pitchFamily="34" charset="0"/>
                <a:cs typeface="Tahoma" panose="020B0604030504040204" pitchFamily="34" charset="0"/>
              </a:rPr>
              <a:t>hoặc</a:t>
            </a:r>
            <a:r>
              <a:rPr lang="en-US" sz="1800" kern="100" spc="0" dirty="0">
                <a:effectLst/>
                <a:latin typeface="Tahoma" panose="020B0604030504040204" pitchFamily="34" charset="0"/>
                <a:ea typeface="Tahoma" panose="020B0604030504040204" pitchFamily="34" charset="0"/>
                <a:cs typeface="Tahoma" panose="020B0604030504040204" pitchFamily="34" charset="0"/>
              </a:rPr>
              <a:t> `--label 1` (DDoS traffic)</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矩形 58">
            <a:extLst>
              <a:ext uri="{FF2B5EF4-FFF2-40B4-BE49-F238E27FC236}">
                <a16:creationId xmlns:a16="http://schemas.microsoft.com/office/drawing/2014/main" id="{17B9517E-68A6-2504-699F-C2B297AE603F}"/>
              </a:ext>
            </a:extLst>
          </p:cNvPr>
          <p:cNvSpPr/>
          <p:nvPr/>
        </p:nvSpPr>
        <p:spPr>
          <a:xfrm>
            <a:off x="1189669" y="265991"/>
            <a:ext cx="9812662" cy="76733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1. </a:t>
            </a:r>
            <a:r>
              <a:rPr lang="en-150" sz="3200" dirty="0">
                <a:solidFill>
                  <a:schemeClr val="tx1"/>
                </a:solidFill>
                <a:latin typeface="SVN-A Love Of Thunder" panose="02040603050506020204" pitchFamily="18" charset="0"/>
                <a:cs typeface="Times New Roman" panose="02020603050405020304" pitchFamily="18" charset="0"/>
              </a:rPr>
              <a:t>CHUẨN BỊ DỮ LIỆU</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18058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79C26-0211-D785-5134-9FE70C1DFB20}"/>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5920FD1-A264-08D4-C583-5B0AA446DC90}"/>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2. </a:t>
            </a:r>
            <a:r>
              <a:rPr lang="en-150" sz="3200" dirty="0">
                <a:solidFill>
                  <a:schemeClr val="tx1"/>
                </a:solidFill>
                <a:latin typeface="SVN-A Love Of Thunder" panose="02040603050506020204" pitchFamily="18" charset="0"/>
                <a:cs typeface="Times New Roman" panose="02020603050405020304" pitchFamily="18" charset="0"/>
              </a:rPr>
              <a:t>H</a:t>
            </a:r>
            <a:r>
              <a:rPr lang="en-US" sz="3200" dirty="0">
                <a:solidFill>
                  <a:schemeClr val="tx1"/>
                </a:solidFill>
                <a:latin typeface="SVN-A Love Of Thunder" panose="02040603050506020204" pitchFamily="18" charset="0"/>
                <a:cs typeface="Times New Roman" panose="02020603050405020304" pitchFamily="18" charset="0"/>
              </a:rPr>
              <a:t>UẤN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LUYỆN</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MÔ</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HÌNH</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A diagram of a flowchart&#10;&#10;AI-generated content may be incorrect.">
            <a:extLst>
              <a:ext uri="{FF2B5EF4-FFF2-40B4-BE49-F238E27FC236}">
                <a16:creationId xmlns:a16="http://schemas.microsoft.com/office/drawing/2014/main" id="{28CE41BE-A03A-1EF1-88D5-42D7A868923D}"/>
              </a:ext>
            </a:extLst>
          </p:cNvPr>
          <p:cNvPicPr>
            <a:picLocks noChangeAspect="1"/>
          </p:cNvPicPr>
          <p:nvPr/>
        </p:nvPicPr>
        <p:blipFill>
          <a:blip r:embed="rId3"/>
          <a:stretch>
            <a:fillRect/>
          </a:stretch>
        </p:blipFill>
        <p:spPr>
          <a:xfrm>
            <a:off x="4619536" y="1242130"/>
            <a:ext cx="2952925" cy="5415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486585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080">
              <a:schemeClr val="accent2"/>
            </a:gs>
            <a:gs pos="79000">
              <a:srgbClr val="F1AB80"/>
            </a:gs>
            <a:gs pos="25000">
              <a:schemeClr val="accent1"/>
            </a:gs>
            <a:gs pos="100000">
              <a:schemeClr val="accent2"/>
            </a:gs>
          </a:gsLst>
          <a:path path="circle">
            <a:fillToRect t="100000" r="100000"/>
          </a:path>
        </a:gradFill>
        <a:effectLst/>
      </p:bgPr>
    </p:bg>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B6C1AA8A-A436-4327-9308-B63948C9DDD5}"/>
              </a:ext>
            </a:extLst>
          </p:cNvPr>
          <p:cNvPicPr>
            <a:picLocks noChangeAspect="1"/>
          </p:cNvPicPr>
          <p:nvPr/>
        </p:nvPicPr>
        <p:blipFill>
          <a:blip r:embed="rId3"/>
          <a:srcRect l="24089" t="17379" r="29554" b="15783"/>
          <a:stretch>
            <a:fillRect/>
          </a:stretch>
        </p:blipFill>
        <p:spPr>
          <a:xfrm flipH="1">
            <a:off x="6127765" y="0"/>
            <a:ext cx="6096000" cy="6858000"/>
          </a:xfrm>
          <a:prstGeom prst="rect">
            <a:avLst/>
          </a:prstGeom>
        </p:spPr>
      </p:pic>
      <p:sp>
        <p:nvSpPr>
          <p:cNvPr id="59" name="矩形 58">
            <a:extLst>
              <a:ext uri="{FF2B5EF4-FFF2-40B4-BE49-F238E27FC236}">
                <a16:creationId xmlns:a16="http://schemas.microsoft.com/office/drawing/2014/main" id="{E04C1DF4-00D8-4C5E-ADC7-3C1C093EB936}"/>
              </a:ext>
            </a:extLst>
          </p:cNvPr>
          <p:cNvSpPr/>
          <p:nvPr/>
        </p:nvSpPr>
        <p:spPr>
          <a:xfrm>
            <a:off x="1181725" y="1093752"/>
            <a:ext cx="9828551" cy="863267"/>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latin typeface="Lato Black" panose="020F0A02020204030203" pitchFamily="34" charset="0"/>
            </a:endParaRPr>
          </a:p>
        </p:txBody>
      </p:sp>
      <p:sp>
        <p:nvSpPr>
          <p:cNvPr id="79" name="更多资源下载：https://www.58pic.com/u/61536760">
            <a:extLst>
              <a:ext uri="{FF2B5EF4-FFF2-40B4-BE49-F238E27FC236}">
                <a16:creationId xmlns:a16="http://schemas.microsoft.com/office/drawing/2014/main" id="{165D0B40-9529-41DF-BF2C-73D6F01E18A3}"/>
              </a:ext>
            </a:extLst>
          </p:cNvPr>
          <p:cNvSpPr/>
          <p:nvPr/>
        </p:nvSpPr>
        <p:spPr>
          <a:xfrm>
            <a:off x="4100907" y="1149368"/>
            <a:ext cx="3990185" cy="815797"/>
          </a:xfrm>
          <a:prstGeom prst="rect">
            <a:avLst/>
          </a:prstGeom>
        </p:spPr>
        <p:txBody>
          <a:bodyPr wrap="none">
            <a:normAutofit/>
          </a:bodyPr>
          <a:lstStyle/>
          <a:p>
            <a:pPr algn="ctr"/>
            <a:r>
              <a:rPr lang="en-US" sz="4400" b="1" dirty="0">
                <a:latin typeface="SVN-A Love Of Thunder" panose="02040603050506020204" pitchFamily="18" charset="0"/>
                <a:cs typeface="Times New Roman" panose="02020603050405020304" pitchFamily="18" charset="0"/>
              </a:rPr>
              <a:t>THÔNG TIN CÁC THÀNH VIÊN</a:t>
            </a:r>
            <a:endParaRPr lang="vi-VN" altLang="vi-VN" sz="4400" b="1" spc="600" dirty="0">
              <a:solidFill>
                <a:schemeClr val="tx1">
                  <a:lumMod val="65000"/>
                  <a:lumOff val="35000"/>
                </a:schemeClr>
              </a:solidFill>
              <a:latin typeface="Times New Roman" panose="02020603050405020304" pitchFamily="18" charset="0"/>
              <a:ea typeface="Noto Sans"/>
              <a:cs typeface="Times New Roman" panose="02020603050405020304" pitchFamily="18" charset="0"/>
              <a:sym typeface="Lato Regular" panose="020F0502020204030203" pitchFamily="34" charset="0"/>
            </a:endParaRPr>
          </a:p>
        </p:txBody>
      </p:sp>
      <p:pic>
        <p:nvPicPr>
          <p:cNvPr id="4" name="图片 3">
            <a:extLst>
              <a:ext uri="{FF2B5EF4-FFF2-40B4-BE49-F238E27FC236}">
                <a16:creationId xmlns:a16="http://schemas.microsoft.com/office/drawing/2014/main" id="{090B0C49-FFAB-4B42-A3BA-DCF24F1D8750}"/>
              </a:ext>
            </a:extLst>
          </p:cNvPr>
          <p:cNvPicPr>
            <a:picLocks noChangeAspect="1"/>
          </p:cNvPicPr>
          <p:nvPr/>
        </p:nvPicPr>
        <p:blipFill>
          <a:blip r:embed="rId4"/>
          <a:stretch>
            <a:fillRect/>
          </a:stretch>
        </p:blipFill>
        <p:spPr>
          <a:xfrm>
            <a:off x="7489368" y="6134663"/>
            <a:ext cx="3185510" cy="412777"/>
          </a:xfrm>
          <a:prstGeom prst="rect">
            <a:avLst/>
          </a:prstGeom>
        </p:spPr>
      </p:pic>
      <p:grpSp>
        <p:nvGrpSpPr>
          <p:cNvPr id="11" name="组合 10">
            <a:extLst>
              <a:ext uri="{FF2B5EF4-FFF2-40B4-BE49-F238E27FC236}">
                <a16:creationId xmlns:a16="http://schemas.microsoft.com/office/drawing/2014/main" id="{ADC3669D-D3BA-43EF-95C3-213D0E14D2C4}"/>
              </a:ext>
            </a:extLst>
          </p:cNvPr>
          <p:cNvGrpSpPr/>
          <p:nvPr/>
        </p:nvGrpSpPr>
        <p:grpSpPr>
          <a:xfrm>
            <a:off x="781363" y="412954"/>
            <a:ext cx="2186070" cy="323645"/>
            <a:chOff x="781363" y="412954"/>
            <a:chExt cx="2186070" cy="323645"/>
          </a:xfrm>
        </p:grpSpPr>
        <p:sp>
          <p:nvSpPr>
            <p:cNvPr id="5" name="平行四边形 4">
              <a:extLst>
                <a:ext uri="{FF2B5EF4-FFF2-40B4-BE49-F238E27FC236}">
                  <a16:creationId xmlns:a16="http://schemas.microsoft.com/office/drawing/2014/main" id="{C4FA5E36-D180-47DB-8985-6A36A1FF3BCC}"/>
                </a:ext>
              </a:extLst>
            </p:cNvPr>
            <p:cNvSpPr/>
            <p:nvPr/>
          </p:nvSpPr>
          <p:spPr>
            <a:xfrm>
              <a:off x="78136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平行四边形 61">
              <a:extLst>
                <a:ext uri="{FF2B5EF4-FFF2-40B4-BE49-F238E27FC236}">
                  <a16:creationId xmlns:a16="http://schemas.microsoft.com/office/drawing/2014/main" id="{1181E23E-46AF-4241-B739-E945EB881F1F}"/>
                </a:ext>
              </a:extLst>
            </p:cNvPr>
            <p:cNvSpPr/>
            <p:nvPr/>
          </p:nvSpPr>
          <p:spPr>
            <a:xfrm>
              <a:off x="92710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3" name="平行四边形 62">
              <a:extLst>
                <a:ext uri="{FF2B5EF4-FFF2-40B4-BE49-F238E27FC236}">
                  <a16:creationId xmlns:a16="http://schemas.microsoft.com/office/drawing/2014/main" id="{6DD17052-F266-4333-8D2C-59D4C9BFC43C}"/>
                </a:ext>
              </a:extLst>
            </p:cNvPr>
            <p:cNvSpPr/>
            <p:nvPr/>
          </p:nvSpPr>
          <p:spPr>
            <a:xfrm>
              <a:off x="107283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平行四边形 79">
              <a:extLst>
                <a:ext uri="{FF2B5EF4-FFF2-40B4-BE49-F238E27FC236}">
                  <a16:creationId xmlns:a16="http://schemas.microsoft.com/office/drawing/2014/main" id="{DF87C1F9-932C-433F-8D33-1C56B808D0A0}"/>
                </a:ext>
              </a:extLst>
            </p:cNvPr>
            <p:cNvSpPr/>
            <p:nvPr/>
          </p:nvSpPr>
          <p:spPr>
            <a:xfrm>
              <a:off x="121857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1" name="平行四边形 80">
              <a:extLst>
                <a:ext uri="{FF2B5EF4-FFF2-40B4-BE49-F238E27FC236}">
                  <a16:creationId xmlns:a16="http://schemas.microsoft.com/office/drawing/2014/main" id="{ABAF2259-2343-4215-84F9-D8E55874D2CA}"/>
                </a:ext>
              </a:extLst>
            </p:cNvPr>
            <p:cNvSpPr/>
            <p:nvPr/>
          </p:nvSpPr>
          <p:spPr>
            <a:xfrm>
              <a:off x="136431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平行四边形 81">
              <a:extLst>
                <a:ext uri="{FF2B5EF4-FFF2-40B4-BE49-F238E27FC236}">
                  <a16:creationId xmlns:a16="http://schemas.microsoft.com/office/drawing/2014/main" id="{F25379B5-B11B-4545-B30F-0CF79D3BFBBE}"/>
                </a:ext>
              </a:extLst>
            </p:cNvPr>
            <p:cNvSpPr/>
            <p:nvPr/>
          </p:nvSpPr>
          <p:spPr>
            <a:xfrm>
              <a:off x="151005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平行四边形 82">
              <a:extLst>
                <a:ext uri="{FF2B5EF4-FFF2-40B4-BE49-F238E27FC236}">
                  <a16:creationId xmlns:a16="http://schemas.microsoft.com/office/drawing/2014/main" id="{09FA91E7-4757-431A-86C5-271724826B5C}"/>
                </a:ext>
              </a:extLst>
            </p:cNvPr>
            <p:cNvSpPr/>
            <p:nvPr/>
          </p:nvSpPr>
          <p:spPr>
            <a:xfrm>
              <a:off x="165579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平行四边形 83">
              <a:extLst>
                <a:ext uri="{FF2B5EF4-FFF2-40B4-BE49-F238E27FC236}">
                  <a16:creationId xmlns:a16="http://schemas.microsoft.com/office/drawing/2014/main" id="{83920145-7423-4B14-989B-0D4ACA667F6D}"/>
                </a:ext>
              </a:extLst>
            </p:cNvPr>
            <p:cNvSpPr/>
            <p:nvPr/>
          </p:nvSpPr>
          <p:spPr>
            <a:xfrm>
              <a:off x="180152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5" name="平行四边形 84">
              <a:extLst>
                <a:ext uri="{FF2B5EF4-FFF2-40B4-BE49-F238E27FC236}">
                  <a16:creationId xmlns:a16="http://schemas.microsoft.com/office/drawing/2014/main" id="{F0816619-CC9D-4568-8E2C-87CDBC9F38E7}"/>
                </a:ext>
              </a:extLst>
            </p:cNvPr>
            <p:cNvSpPr/>
            <p:nvPr/>
          </p:nvSpPr>
          <p:spPr>
            <a:xfrm>
              <a:off x="194726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平行四边形 85">
              <a:extLst>
                <a:ext uri="{FF2B5EF4-FFF2-40B4-BE49-F238E27FC236}">
                  <a16:creationId xmlns:a16="http://schemas.microsoft.com/office/drawing/2014/main" id="{774326BE-A6A3-4F51-AB13-EC94D97278D0}"/>
                </a:ext>
              </a:extLst>
            </p:cNvPr>
            <p:cNvSpPr/>
            <p:nvPr/>
          </p:nvSpPr>
          <p:spPr>
            <a:xfrm>
              <a:off x="209300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平行四边形 86">
              <a:extLst>
                <a:ext uri="{FF2B5EF4-FFF2-40B4-BE49-F238E27FC236}">
                  <a16:creationId xmlns:a16="http://schemas.microsoft.com/office/drawing/2014/main" id="{C5CB0A05-A27A-4904-9EEA-750C0A807C42}"/>
                </a:ext>
              </a:extLst>
            </p:cNvPr>
            <p:cNvSpPr/>
            <p:nvPr/>
          </p:nvSpPr>
          <p:spPr>
            <a:xfrm>
              <a:off x="2238743"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平行四边形 87">
              <a:extLst>
                <a:ext uri="{FF2B5EF4-FFF2-40B4-BE49-F238E27FC236}">
                  <a16:creationId xmlns:a16="http://schemas.microsoft.com/office/drawing/2014/main" id="{E5C84FC2-3BD5-4315-B6F7-026C06792F4F}"/>
                </a:ext>
              </a:extLst>
            </p:cNvPr>
            <p:cNvSpPr/>
            <p:nvPr/>
          </p:nvSpPr>
          <p:spPr>
            <a:xfrm>
              <a:off x="2384481"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平行四边形 88">
              <a:extLst>
                <a:ext uri="{FF2B5EF4-FFF2-40B4-BE49-F238E27FC236}">
                  <a16:creationId xmlns:a16="http://schemas.microsoft.com/office/drawing/2014/main" id="{94A83C88-A95D-44CE-ACAB-3A3F582B6902}"/>
                </a:ext>
              </a:extLst>
            </p:cNvPr>
            <p:cNvSpPr/>
            <p:nvPr/>
          </p:nvSpPr>
          <p:spPr>
            <a:xfrm>
              <a:off x="2530219"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平行四边形 89">
              <a:extLst>
                <a:ext uri="{FF2B5EF4-FFF2-40B4-BE49-F238E27FC236}">
                  <a16:creationId xmlns:a16="http://schemas.microsoft.com/office/drawing/2014/main" id="{D4B5A5AB-D66A-482E-86B4-5CB3EE55BAD9}"/>
                </a:ext>
              </a:extLst>
            </p:cNvPr>
            <p:cNvSpPr/>
            <p:nvPr/>
          </p:nvSpPr>
          <p:spPr>
            <a:xfrm>
              <a:off x="2675957"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平行四边形 90">
              <a:extLst>
                <a:ext uri="{FF2B5EF4-FFF2-40B4-BE49-F238E27FC236}">
                  <a16:creationId xmlns:a16="http://schemas.microsoft.com/office/drawing/2014/main" id="{D0AC4238-E715-457A-8204-CED21C572E6E}"/>
                </a:ext>
              </a:extLst>
            </p:cNvPr>
            <p:cNvSpPr/>
            <p:nvPr/>
          </p:nvSpPr>
          <p:spPr>
            <a:xfrm>
              <a:off x="2821695" y="412954"/>
              <a:ext cx="145738" cy="323645"/>
            </a:xfrm>
            <a:prstGeom prst="parallelogram">
              <a:avLst>
                <a:gd name="adj" fmla="val 7401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8" name="图片 7">
            <a:extLst>
              <a:ext uri="{FF2B5EF4-FFF2-40B4-BE49-F238E27FC236}">
                <a16:creationId xmlns:a16="http://schemas.microsoft.com/office/drawing/2014/main" id="{E7226B19-842D-432E-A228-7413EC28D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792424">
            <a:off x="239296" y="4995495"/>
            <a:ext cx="1227021" cy="1101815"/>
          </a:xfrm>
          <a:prstGeom prst="rect">
            <a:avLst/>
          </a:prstGeom>
        </p:spPr>
      </p:pic>
      <p:pic>
        <p:nvPicPr>
          <p:cNvPr id="10" name="图片 9">
            <a:extLst>
              <a:ext uri="{FF2B5EF4-FFF2-40B4-BE49-F238E27FC236}">
                <a16:creationId xmlns:a16="http://schemas.microsoft.com/office/drawing/2014/main" id="{04D964DB-C80C-4AA1-A4B7-58A7A811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0436" y="830803"/>
            <a:ext cx="1435490" cy="1380630"/>
          </a:xfrm>
          <a:prstGeom prst="rect">
            <a:avLst/>
          </a:prstGeom>
        </p:spPr>
      </p:pic>
      <p:sp>
        <p:nvSpPr>
          <p:cNvPr id="2" name="矩形 58">
            <a:extLst>
              <a:ext uri="{FF2B5EF4-FFF2-40B4-BE49-F238E27FC236}">
                <a16:creationId xmlns:a16="http://schemas.microsoft.com/office/drawing/2014/main" id="{50333489-6C86-D5E5-7466-38A4BFB8AD54}"/>
              </a:ext>
            </a:extLst>
          </p:cNvPr>
          <p:cNvSpPr/>
          <p:nvPr/>
        </p:nvSpPr>
        <p:spPr>
          <a:xfrm>
            <a:off x="1151089" y="2866279"/>
            <a:ext cx="9828551" cy="2396601"/>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H</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ồ</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N</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hựt</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H</a:t>
            </a:r>
            <a:r>
              <a:rPr lang="en-US" sz="2400" b="1" dirty="0" err="1">
                <a:solidFill>
                  <a:schemeClr val="tx1"/>
                </a:solidFill>
                <a:latin typeface="Tahoma" panose="020B0604030504040204" pitchFamily="34" charset="0"/>
                <a:ea typeface="Tahoma" panose="020B0604030504040204" pitchFamily="34" charset="0"/>
                <a:cs typeface="Tahoma" panose="020B0604030504040204" pitchFamily="34" charset="0"/>
              </a:rPr>
              <a:t>ồng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Q</a:t>
            </a:r>
            <a:r>
              <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rPr>
              <a:t>uang</a:t>
            </a: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 – 52300246</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Nguyễn Công Toàn-52200271</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50000"/>
              </a:lnSpc>
            </a:pPr>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Người hướng dẫn: </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TS.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Trần</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Chí Thiện</a:t>
            </a:r>
            <a:endParaRPr lang="vi-VN"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398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nodeType="afterGroup">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nodeType="afterGroup">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79"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1E8B-B649-3E06-BBC8-7AA74D52E36F}"/>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BE666976-D9D3-0EFF-9144-DF7DDB9AF96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3. </a:t>
            </a:r>
            <a:r>
              <a:rPr lang="en-150" sz="3200" dirty="0">
                <a:solidFill>
                  <a:schemeClr val="tx1"/>
                </a:solidFill>
                <a:latin typeface="SVN-A Love Of Thunder" panose="02040603050506020204" pitchFamily="18" charset="0"/>
                <a:cs typeface="Times New Roman" panose="02020603050405020304" pitchFamily="18" charset="0"/>
              </a:rPr>
              <a:t>DỰ</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ĐO</a:t>
            </a:r>
            <a:r>
              <a:rPr lang="en-US" sz="3200" dirty="0">
                <a:solidFill>
                  <a:schemeClr val="tx1"/>
                </a:solidFill>
                <a:latin typeface="SVN-A Love Of Thunder" panose="02040603050506020204" pitchFamily="18" charset="0"/>
                <a:cs typeface="Times New Roman" panose="02020603050405020304" pitchFamily="18" charset="0"/>
              </a:rPr>
              <a:t>ÁN</a:t>
            </a:r>
            <a:r>
              <a:rPr lang="vi-VN" sz="3200" dirty="0">
                <a:solidFill>
                  <a:schemeClr val="tx1"/>
                </a:solidFill>
                <a:latin typeface="Times New Roman" panose="02020603050405020304" pitchFamily="18" charset="0"/>
                <a:cs typeface="Times New Roman" panose="02020603050405020304" pitchFamily="18" charset="0"/>
              </a:rPr>
              <a:t> </a:t>
            </a:r>
            <a:r>
              <a:rPr lang="en-150" sz="3200" dirty="0">
                <a:solidFill>
                  <a:schemeClr val="tx1"/>
                </a:solidFill>
                <a:latin typeface="SVN-A Love Of Thunder" panose="02040603050506020204" pitchFamily="18" charset="0"/>
                <a:cs typeface="Times New Roman" panose="02020603050405020304" pitchFamily="18" charset="0"/>
              </a:rPr>
              <a:t>RE</a:t>
            </a:r>
            <a:r>
              <a:rPr lang="en-US" sz="3200" dirty="0">
                <a:solidFill>
                  <a:schemeClr val="tx1"/>
                </a:solidFill>
                <a:latin typeface="SVN-A Love Of Thunder" panose="02040603050506020204" pitchFamily="18" charset="0"/>
                <a:cs typeface="Times New Roman" panose="02020603050405020304" pitchFamily="18" charset="0"/>
              </a:rPr>
              <a:t>AL</a:t>
            </a:r>
            <a:r>
              <a:rPr lang="en-150" sz="3200" dirty="0">
                <a:solidFill>
                  <a:schemeClr val="tx1"/>
                </a:solidFill>
                <a:latin typeface="SVN-A Love Of Thunder" panose="02040603050506020204" pitchFamily="18" charset="0"/>
                <a:cs typeface="Times New Roman" panose="02020603050405020304" pitchFamily="18" charset="0"/>
              </a:rPr>
              <a:t>TI</a:t>
            </a:r>
            <a:r>
              <a:rPr lang="en-US" sz="3200" dirty="0">
                <a:solidFill>
                  <a:schemeClr val="tx1"/>
                </a:solidFill>
                <a:latin typeface="SVN-A Love Of Thunder" panose="02040603050506020204" pitchFamily="18" charset="0"/>
                <a:cs typeface="Times New Roman" panose="02020603050405020304" pitchFamily="18" charset="0"/>
              </a:rPr>
              <a:t>ME</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357E9384-A8C7-B145-B8BE-5F6BFEAAD1DD}"/>
              </a:ext>
            </a:extLst>
          </p:cNvPr>
          <p:cNvPicPr>
            <a:picLocks noChangeAspect="1"/>
          </p:cNvPicPr>
          <p:nvPr/>
        </p:nvPicPr>
        <p:blipFill>
          <a:blip r:embed="rId3"/>
          <a:stretch>
            <a:fillRect/>
          </a:stretch>
        </p:blipFill>
        <p:spPr>
          <a:xfrm>
            <a:off x="1818585" y="1686088"/>
            <a:ext cx="8554827" cy="8430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1270611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8274D-1D90-817C-E63B-C053435602FF}"/>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3E9BF23-A0D4-72F4-2458-CE56E3F45DFC}"/>
              </a:ext>
            </a:extLst>
          </p:cNvPr>
          <p:cNvPicPr>
            <a:picLocks noChangeAspect="1"/>
          </p:cNvPicPr>
          <p:nvPr/>
        </p:nvPicPr>
        <p:blipFill>
          <a:blip r:embed="rId3"/>
          <a:stretch>
            <a:fillRect/>
          </a:stretch>
        </p:blipFill>
        <p:spPr>
          <a:xfrm>
            <a:off x="1744694" y="-3153767"/>
            <a:ext cx="8554827" cy="8430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14652586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B8D0D75-E576-F3FF-861C-0520CA4E9A2D}"/>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13B901D8-2079-5C36-79B5-EDB2D98FDF0A}"/>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2. THỰC NGHIỆM</a:t>
            </a:r>
          </a:p>
        </p:txBody>
      </p:sp>
      <p:pic>
        <p:nvPicPr>
          <p:cNvPr id="3" name="Picture 2">
            <a:extLst>
              <a:ext uri="{FF2B5EF4-FFF2-40B4-BE49-F238E27FC236}">
                <a16:creationId xmlns:a16="http://schemas.microsoft.com/office/drawing/2014/main" id="{CD507D1D-158D-7598-78EB-498BECA6E36B}"/>
              </a:ext>
            </a:extLst>
          </p:cNvPr>
          <p:cNvPicPr>
            <a:picLocks noChangeAspect="1"/>
          </p:cNvPicPr>
          <p:nvPr/>
        </p:nvPicPr>
        <p:blipFill>
          <a:blip r:embed="rId4"/>
          <a:stretch>
            <a:fillRect/>
          </a:stretch>
        </p:blipFill>
        <p:spPr>
          <a:xfrm>
            <a:off x="2222580" y="1344460"/>
            <a:ext cx="7746839" cy="5151371"/>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985308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6310D-8F8D-2C1F-75E1-FB5966A9DE5A}"/>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713B0F03-69FC-0EE7-FD92-6E532C825A0C}"/>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a:t>
            </a:r>
            <a:r>
              <a:rPr lang="en-US" sz="3200" dirty="0">
                <a:solidFill>
                  <a:schemeClr val="tx1"/>
                </a:solidFill>
                <a:latin typeface="SVN-A Love Of Thunder" panose="02040603050506020204" pitchFamily="18" charset="0"/>
                <a:cs typeface="Times New Roman" panose="02020603050405020304" pitchFamily="18" charset="0"/>
              </a:rPr>
              <a:t>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THẬP</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LƯỢNG</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BÌNH</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THƯỜNG</a:t>
            </a:r>
            <a:r>
              <a:rPr lang="vi-VN" sz="3200" dirty="0">
                <a:solidFill>
                  <a:schemeClr val="tx1"/>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738F7CC4-EE12-2913-D6E6-6068557C695A}"/>
              </a:ext>
            </a:extLst>
          </p:cNvPr>
          <p:cNvPicPr>
            <a:picLocks noChangeAspect="1"/>
          </p:cNvPicPr>
          <p:nvPr/>
        </p:nvPicPr>
        <p:blipFill>
          <a:blip r:embed="rId3"/>
          <a:stretch>
            <a:fillRect/>
          </a:stretch>
        </p:blipFill>
        <p:spPr>
          <a:xfrm>
            <a:off x="505460" y="1365131"/>
            <a:ext cx="6172200" cy="346710"/>
          </a:xfrm>
          <a:prstGeom prst="rect">
            <a:avLst/>
          </a:prstGeom>
        </p:spPr>
      </p:pic>
      <p:sp>
        <p:nvSpPr>
          <p:cNvPr id="34" name="TextBox 33">
            <a:extLst>
              <a:ext uri="{FF2B5EF4-FFF2-40B4-BE49-F238E27FC236}">
                <a16:creationId xmlns:a16="http://schemas.microsoft.com/office/drawing/2014/main" id="{E50C1B1A-3A20-1D8E-E981-8E60C7A753E1}"/>
              </a:ext>
            </a:extLst>
          </p:cNvPr>
          <p:cNvSpPr txBox="1"/>
          <p:nvPr/>
        </p:nvSpPr>
        <p:spPr>
          <a:xfrm>
            <a:off x="2184400" y="1822569"/>
            <a:ext cx="2814320" cy="369332"/>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Thu </a:t>
            </a:r>
            <a:r>
              <a:rPr lang="en-US" dirty="0" err="1">
                <a:latin typeface="Tahoma" panose="020B0604030504040204" pitchFamily="34" charset="0"/>
                <a:ea typeface="Tahoma" panose="020B0604030504040204" pitchFamily="34" charset="0"/>
                <a:cs typeface="Tahoma" panose="020B0604030504040204" pitchFamily="34" charset="0"/>
              </a:rPr>
              <a:t>thập</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normal</a:t>
            </a:r>
          </a:p>
        </p:txBody>
      </p:sp>
      <p:pic>
        <p:nvPicPr>
          <p:cNvPr id="6" name="Picture 5" descr="A screenshot of a computer program&#10;&#10;AI-generated content may be incorrect.">
            <a:extLst>
              <a:ext uri="{FF2B5EF4-FFF2-40B4-BE49-F238E27FC236}">
                <a16:creationId xmlns:a16="http://schemas.microsoft.com/office/drawing/2014/main" id="{3A33A9C1-C81D-E009-F2F8-9571D6559CA8}"/>
              </a:ext>
            </a:extLst>
          </p:cNvPr>
          <p:cNvPicPr>
            <a:picLocks noChangeAspect="1"/>
          </p:cNvPicPr>
          <p:nvPr/>
        </p:nvPicPr>
        <p:blipFill>
          <a:blip r:embed="rId4"/>
          <a:stretch>
            <a:fillRect/>
          </a:stretch>
        </p:blipFill>
        <p:spPr>
          <a:xfrm>
            <a:off x="7518400" y="1538486"/>
            <a:ext cx="4168140" cy="3665220"/>
          </a:xfrm>
          <a:prstGeom prst="rect">
            <a:avLst/>
          </a:prstGeom>
        </p:spPr>
      </p:pic>
      <p:sp>
        <p:nvSpPr>
          <p:cNvPr id="9" name="TextBox 8">
            <a:extLst>
              <a:ext uri="{FF2B5EF4-FFF2-40B4-BE49-F238E27FC236}">
                <a16:creationId xmlns:a16="http://schemas.microsoft.com/office/drawing/2014/main" id="{F10C204A-3B18-8FD1-B32B-D5F073B7E674}"/>
              </a:ext>
            </a:extLst>
          </p:cNvPr>
          <p:cNvSpPr txBox="1"/>
          <p:nvPr/>
        </p:nvSpPr>
        <p:spPr>
          <a:xfrm>
            <a:off x="8686800" y="5428615"/>
            <a:ext cx="2346960" cy="369332"/>
          </a:xfrm>
          <a:prstGeom prst="rect">
            <a:avLst/>
          </a:prstGeom>
          <a:noFill/>
        </p:spPr>
        <p:txBody>
          <a:bodyPr wrap="square">
            <a:spAutoFit/>
          </a:bodyPr>
          <a:lstStyle/>
          <a:p>
            <a:r>
              <a:rPr lang="en-US" dirty="0" err="1">
                <a:latin typeface="Tahoma" panose="020B0604030504040204" pitchFamily="34" charset="0"/>
                <a:ea typeface="Tahoma" panose="020B0604030504040204" pitchFamily="34" charset="0"/>
                <a:cs typeface="Tahoma" panose="020B0604030504040204" pitchFamily="34" charset="0"/>
              </a:rPr>
              <a:t>Tạo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dữ</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liệu</a:t>
            </a:r>
            <a:r>
              <a:rPr lang="en-US" dirty="0">
                <a:latin typeface="Tahoma" panose="020B0604030504040204" pitchFamily="34" charset="0"/>
                <a:ea typeface="Tahoma" panose="020B0604030504040204" pitchFamily="34" charset="0"/>
                <a:cs typeface="Tahoma" panose="020B0604030504040204" pitchFamily="34" charset="0"/>
              </a:rPr>
              <a:t> normal</a:t>
            </a:r>
          </a:p>
        </p:txBody>
      </p:sp>
      <p:pic>
        <p:nvPicPr>
          <p:cNvPr id="10" name="Picture 9">
            <a:extLst>
              <a:ext uri="{FF2B5EF4-FFF2-40B4-BE49-F238E27FC236}">
                <a16:creationId xmlns:a16="http://schemas.microsoft.com/office/drawing/2014/main" id="{E8B0A4E1-A298-404A-2153-13F55C5ABE36}"/>
              </a:ext>
            </a:extLst>
          </p:cNvPr>
          <p:cNvPicPr>
            <a:picLocks noChangeAspect="1"/>
          </p:cNvPicPr>
          <p:nvPr/>
        </p:nvPicPr>
        <p:blipFill>
          <a:blip r:embed="rId5"/>
          <a:stretch>
            <a:fillRect/>
          </a:stretch>
        </p:blipFill>
        <p:spPr>
          <a:xfrm>
            <a:off x="1996440" y="5613281"/>
            <a:ext cx="3002280" cy="220980"/>
          </a:xfrm>
          <a:prstGeom prst="rect">
            <a:avLst/>
          </a:prstGeom>
        </p:spPr>
      </p:pic>
      <p:sp>
        <p:nvSpPr>
          <p:cNvPr id="12" name="TextBox 11">
            <a:extLst>
              <a:ext uri="{FF2B5EF4-FFF2-40B4-BE49-F238E27FC236}">
                <a16:creationId xmlns:a16="http://schemas.microsoft.com/office/drawing/2014/main" id="{39C92EBA-153B-B4A0-8D69-C36A9D2DC6C6}"/>
              </a:ext>
            </a:extLst>
          </p:cNvPr>
          <p:cNvSpPr txBox="1"/>
          <p:nvPr/>
        </p:nvSpPr>
        <p:spPr>
          <a:xfrm>
            <a:off x="2090420" y="5908675"/>
            <a:ext cx="2814320" cy="369332"/>
          </a:xfrm>
          <a:prstGeom prst="rect">
            <a:avLst/>
          </a:prstGeom>
          <a:noFill/>
        </p:spPr>
        <p:txBody>
          <a:bodyPr wrap="square">
            <a:spAutoFit/>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Ghi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trong</a:t>
            </a:r>
            <a:r>
              <a:rPr lang="en-US" dirty="0">
                <a:latin typeface="Tahoma" panose="020B0604030504040204" pitchFamily="34" charset="0"/>
                <a:ea typeface="Tahoma" panose="020B0604030504040204" pitchFamily="34" charset="0"/>
                <a:cs typeface="Tahoma" panose="020B0604030504040204" pitchFamily="34" charset="0"/>
              </a:rPr>
              <a:t> file dataset </a:t>
            </a:r>
          </a:p>
        </p:txBody>
      </p:sp>
      <p:sp>
        <p:nvSpPr>
          <p:cNvPr id="13" name="Arrow: Up 12">
            <a:extLst>
              <a:ext uri="{FF2B5EF4-FFF2-40B4-BE49-F238E27FC236}">
                <a16:creationId xmlns:a16="http://schemas.microsoft.com/office/drawing/2014/main" id="{017904CE-E34B-ECB2-1FC3-5FE538523CD8}"/>
              </a:ext>
            </a:extLst>
          </p:cNvPr>
          <p:cNvSpPr/>
          <p:nvPr/>
        </p:nvSpPr>
        <p:spPr>
          <a:xfrm>
            <a:off x="3354832" y="2412882"/>
            <a:ext cx="285496" cy="3125985"/>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Up 13">
            <a:extLst>
              <a:ext uri="{FF2B5EF4-FFF2-40B4-BE49-F238E27FC236}">
                <a16:creationId xmlns:a16="http://schemas.microsoft.com/office/drawing/2014/main" id="{586E6845-DCEF-117E-5F76-1B0506FCFD5A}"/>
              </a:ext>
            </a:extLst>
          </p:cNvPr>
          <p:cNvSpPr/>
          <p:nvPr/>
        </p:nvSpPr>
        <p:spPr>
          <a:xfrm rot="7668953">
            <a:off x="5998306" y="1486023"/>
            <a:ext cx="288292" cy="267182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Arrow: Up 14">
            <a:extLst>
              <a:ext uri="{FF2B5EF4-FFF2-40B4-BE49-F238E27FC236}">
                <a16:creationId xmlns:a16="http://schemas.microsoft.com/office/drawing/2014/main" id="{B39253E6-36B7-E716-9954-EEBF88F939B0}"/>
              </a:ext>
            </a:extLst>
          </p:cNvPr>
          <p:cNvSpPr/>
          <p:nvPr/>
        </p:nvSpPr>
        <p:spPr>
          <a:xfrm rot="14480054">
            <a:off x="5999668" y="3650089"/>
            <a:ext cx="252749" cy="2468817"/>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ustDataLst>
      <p:tags r:id="rId1"/>
    </p:custDataLst>
    <p:extLst>
      <p:ext uri="{BB962C8B-B14F-4D97-AF65-F5344CB8AC3E}">
        <p14:creationId xmlns:p14="http://schemas.microsoft.com/office/powerpoint/2010/main" val="24853794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2FCB-EC1C-6AD2-B78F-BAC9A75C24FF}"/>
            </a:ext>
          </a:extLst>
        </p:cNvPr>
        <p:cNvGrpSpPr/>
        <p:nvPr/>
      </p:nvGrpSpPr>
      <p:grpSpPr>
        <a:xfrm>
          <a:off x="0" y="0"/>
          <a:ext cx="0" cy="0"/>
          <a:chOff x="0" y="0"/>
          <a:chExt cx="0" cy="0"/>
        </a:xfrm>
      </p:grpSpPr>
      <p:sp>
        <p:nvSpPr>
          <p:cNvPr id="34" name="TextBox 33">
            <a:extLst>
              <a:ext uri="{FF2B5EF4-FFF2-40B4-BE49-F238E27FC236}">
                <a16:creationId xmlns:a16="http://schemas.microsoft.com/office/drawing/2014/main" id="{7849AC9F-3BFA-37D4-E90E-947BD555107A}"/>
              </a:ext>
            </a:extLst>
          </p:cNvPr>
          <p:cNvSpPr txBox="1"/>
          <p:nvPr/>
        </p:nvSpPr>
        <p:spPr>
          <a:xfrm>
            <a:off x="2184400" y="1822569"/>
            <a:ext cx="2814320" cy="369332"/>
          </a:xfrm>
          <a:prstGeom prst="rect">
            <a:avLst/>
          </a:prstGeom>
          <a:noFill/>
        </p:spPr>
        <p:txBody>
          <a:bodyPr wrap="square">
            <a:spAutoFit/>
          </a:bodyPr>
          <a:lstStyle/>
          <a:p>
            <a:pPr algn="ctr"/>
            <a:r>
              <a:rPr lang="en-US" dirty="0"/>
              <a:t>Thu </a:t>
            </a:r>
            <a:r>
              <a:rPr lang="en-US" dirty="0" err="1"/>
              <a:t>thập</a:t>
            </a:r>
            <a:r>
              <a:rPr lang="en-US" dirty="0"/>
              <a:t> </a:t>
            </a:r>
            <a:r>
              <a:rPr lang="en-US" dirty="0" err="1"/>
              <a:t>dữ</a:t>
            </a:r>
            <a:r>
              <a:rPr lang="en-US" dirty="0"/>
              <a:t> </a:t>
            </a:r>
            <a:r>
              <a:rPr lang="en-US" dirty="0" err="1"/>
              <a:t>liệu</a:t>
            </a:r>
            <a:r>
              <a:rPr lang="en-US" dirty="0"/>
              <a:t> </a:t>
            </a:r>
            <a:r>
              <a:rPr lang="en-US" dirty="0" err="1"/>
              <a:t>ddos</a:t>
            </a:r>
            <a:endParaRPr lang="en-US" dirty="0"/>
          </a:p>
        </p:txBody>
      </p:sp>
      <p:sp>
        <p:nvSpPr>
          <p:cNvPr id="9" name="TextBox 8">
            <a:extLst>
              <a:ext uri="{FF2B5EF4-FFF2-40B4-BE49-F238E27FC236}">
                <a16:creationId xmlns:a16="http://schemas.microsoft.com/office/drawing/2014/main" id="{6629A3CD-82CF-7E55-BD14-C8827353EC4F}"/>
              </a:ext>
            </a:extLst>
          </p:cNvPr>
          <p:cNvSpPr txBox="1"/>
          <p:nvPr/>
        </p:nvSpPr>
        <p:spPr>
          <a:xfrm>
            <a:off x="8440314" y="5603252"/>
            <a:ext cx="2346960" cy="369332"/>
          </a:xfrm>
          <a:prstGeom prst="rect">
            <a:avLst/>
          </a:prstGeom>
          <a:noFill/>
        </p:spPr>
        <p:txBody>
          <a:bodyPr wrap="square">
            <a:spAutoFit/>
          </a:bodyPr>
          <a:lstStyle/>
          <a:p>
            <a:pPr algn="ctr"/>
            <a:r>
              <a:rPr lang="en-US" dirty="0" err="1"/>
              <a:t>Tạo</a:t>
            </a:r>
            <a:r>
              <a:rPr lang="en-US" dirty="0"/>
              <a:t> </a:t>
            </a:r>
            <a:r>
              <a:rPr lang="en-US" dirty="0" err="1"/>
              <a:t>dữ</a:t>
            </a:r>
            <a:r>
              <a:rPr lang="en-US" dirty="0"/>
              <a:t> </a:t>
            </a:r>
            <a:r>
              <a:rPr lang="en-US" dirty="0" err="1"/>
              <a:t>liệu</a:t>
            </a:r>
            <a:r>
              <a:rPr lang="en-US" dirty="0"/>
              <a:t> </a:t>
            </a:r>
            <a:r>
              <a:rPr lang="en-US" dirty="0" err="1"/>
              <a:t>ddos</a:t>
            </a:r>
            <a:endParaRPr lang="en-US" dirty="0"/>
          </a:p>
        </p:txBody>
      </p:sp>
      <p:sp>
        <p:nvSpPr>
          <p:cNvPr id="12" name="TextBox 11">
            <a:extLst>
              <a:ext uri="{FF2B5EF4-FFF2-40B4-BE49-F238E27FC236}">
                <a16:creationId xmlns:a16="http://schemas.microsoft.com/office/drawing/2014/main" id="{94F8D1FC-E889-3588-2F6C-067609E89EE1}"/>
              </a:ext>
            </a:extLst>
          </p:cNvPr>
          <p:cNvSpPr txBox="1"/>
          <p:nvPr/>
        </p:nvSpPr>
        <p:spPr>
          <a:xfrm>
            <a:off x="2090420" y="6157335"/>
            <a:ext cx="2814320" cy="369332"/>
          </a:xfrm>
          <a:prstGeom prst="rect">
            <a:avLst/>
          </a:prstGeom>
          <a:noFill/>
        </p:spPr>
        <p:txBody>
          <a:bodyPr wrap="square">
            <a:spAutoFit/>
          </a:bodyPr>
          <a:lstStyle/>
          <a:p>
            <a:pPr algn="ctr"/>
            <a:r>
              <a:rPr lang="en-US" dirty="0" err="1"/>
              <a:t>Ghi</a:t>
            </a:r>
            <a:r>
              <a:rPr lang="en-US" dirty="0"/>
              <a:t> </a:t>
            </a:r>
            <a:r>
              <a:rPr lang="en-US" dirty="0" err="1"/>
              <a:t>vào</a:t>
            </a:r>
            <a:r>
              <a:rPr lang="en-US" dirty="0"/>
              <a:t> </a:t>
            </a:r>
            <a:r>
              <a:rPr lang="en-US" dirty="0" err="1"/>
              <a:t>trong</a:t>
            </a:r>
            <a:r>
              <a:rPr lang="en-US" dirty="0"/>
              <a:t> file dataset </a:t>
            </a:r>
          </a:p>
        </p:txBody>
      </p:sp>
      <p:sp>
        <p:nvSpPr>
          <p:cNvPr id="13" name="Arrow: Up 12">
            <a:extLst>
              <a:ext uri="{FF2B5EF4-FFF2-40B4-BE49-F238E27FC236}">
                <a16:creationId xmlns:a16="http://schemas.microsoft.com/office/drawing/2014/main" id="{9D5CDFBC-F507-33C1-AFEC-F67B1970A482}"/>
              </a:ext>
            </a:extLst>
          </p:cNvPr>
          <p:cNvSpPr/>
          <p:nvPr/>
        </p:nvSpPr>
        <p:spPr>
          <a:xfrm>
            <a:off x="3354832" y="2412882"/>
            <a:ext cx="285496" cy="3125985"/>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Arrow: Up 13">
            <a:extLst>
              <a:ext uri="{FF2B5EF4-FFF2-40B4-BE49-F238E27FC236}">
                <a16:creationId xmlns:a16="http://schemas.microsoft.com/office/drawing/2014/main" id="{8FC1A7A2-4B0D-3875-3695-81D8ABB90C12}"/>
              </a:ext>
            </a:extLst>
          </p:cNvPr>
          <p:cNvSpPr/>
          <p:nvPr/>
        </p:nvSpPr>
        <p:spPr>
          <a:xfrm rot="7668953">
            <a:off x="5998306" y="1486023"/>
            <a:ext cx="288292" cy="2671828"/>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Arrow: Up 14">
            <a:extLst>
              <a:ext uri="{FF2B5EF4-FFF2-40B4-BE49-F238E27FC236}">
                <a16:creationId xmlns:a16="http://schemas.microsoft.com/office/drawing/2014/main" id="{21F90AEC-FCF2-5E11-744C-53E08E4BC7E4}"/>
              </a:ext>
            </a:extLst>
          </p:cNvPr>
          <p:cNvSpPr/>
          <p:nvPr/>
        </p:nvSpPr>
        <p:spPr>
          <a:xfrm rot="14480054">
            <a:off x="5998911" y="3651363"/>
            <a:ext cx="270669" cy="2477722"/>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CDCFF730-8511-C199-E586-81987BED24A6}"/>
              </a:ext>
            </a:extLst>
          </p:cNvPr>
          <p:cNvPicPr>
            <a:picLocks noChangeAspect="1"/>
          </p:cNvPicPr>
          <p:nvPr/>
        </p:nvPicPr>
        <p:blipFill>
          <a:blip r:embed="rId3"/>
          <a:stretch>
            <a:fillRect/>
          </a:stretch>
        </p:blipFill>
        <p:spPr>
          <a:xfrm>
            <a:off x="505460" y="1387071"/>
            <a:ext cx="6172200" cy="345440"/>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9D2EDAED-2551-7DFD-B409-091322770159}"/>
              </a:ext>
            </a:extLst>
          </p:cNvPr>
          <p:cNvPicPr>
            <a:picLocks noChangeAspect="1"/>
          </p:cNvPicPr>
          <p:nvPr/>
        </p:nvPicPr>
        <p:blipFill>
          <a:blip r:embed="rId4"/>
          <a:stretch>
            <a:fillRect/>
          </a:stretch>
        </p:blipFill>
        <p:spPr>
          <a:xfrm>
            <a:off x="7464954" y="1797447"/>
            <a:ext cx="4297680" cy="3741420"/>
          </a:xfrm>
          <a:prstGeom prst="rect">
            <a:avLst/>
          </a:prstGeom>
        </p:spPr>
      </p:pic>
      <p:pic>
        <p:nvPicPr>
          <p:cNvPr id="7" name="Picture 6">
            <a:extLst>
              <a:ext uri="{FF2B5EF4-FFF2-40B4-BE49-F238E27FC236}">
                <a16:creationId xmlns:a16="http://schemas.microsoft.com/office/drawing/2014/main" id="{55022F54-E091-09BF-7F50-263D1D9D3463}"/>
              </a:ext>
            </a:extLst>
          </p:cNvPr>
          <p:cNvPicPr>
            <a:picLocks noChangeAspect="1"/>
          </p:cNvPicPr>
          <p:nvPr/>
        </p:nvPicPr>
        <p:blipFill>
          <a:blip r:embed="rId5"/>
          <a:stretch>
            <a:fillRect/>
          </a:stretch>
        </p:blipFill>
        <p:spPr>
          <a:xfrm>
            <a:off x="2075815" y="5700271"/>
            <a:ext cx="2922905" cy="360045"/>
          </a:xfrm>
          <a:prstGeom prst="rect">
            <a:avLst/>
          </a:prstGeom>
        </p:spPr>
      </p:pic>
      <p:sp>
        <p:nvSpPr>
          <p:cNvPr id="8" name="矩形 58">
            <a:extLst>
              <a:ext uri="{FF2B5EF4-FFF2-40B4-BE49-F238E27FC236}">
                <a16:creationId xmlns:a16="http://schemas.microsoft.com/office/drawing/2014/main" id="{BDFCC2E7-23C9-5A4F-C18E-1C2768449897}"/>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TH</a:t>
            </a:r>
            <a:r>
              <a:rPr lang="en-US" sz="3200" dirty="0">
                <a:solidFill>
                  <a:schemeClr val="tx1"/>
                </a:solidFill>
                <a:latin typeface="SVN-A Love Of Thunder" panose="02040603050506020204" pitchFamily="18" charset="0"/>
                <a:cs typeface="Times New Roman" panose="02020603050405020304" pitchFamily="18" charset="0"/>
              </a:rPr>
              <a:t>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THẬP</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LƯU</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LƯỢNG</a:t>
            </a:r>
            <a:r>
              <a:rPr lang="vi-VN" sz="320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SVN-A Love Of Thunder" panose="02040603050506020204" pitchFamily="18" charset="0"/>
                <a:cs typeface="Times New Roman" panose="02020603050405020304" pitchFamily="18" charset="0"/>
              </a:rPr>
              <a:t>DDOS</a:t>
            </a:r>
            <a:r>
              <a:rPr lang="vi-VN" sz="3200" dirty="0">
                <a:solidFill>
                  <a:schemeClr val="tx1"/>
                </a:solidFill>
                <a:latin typeface="Times New Roman" panose="02020603050405020304" pitchFamily="18" charset="0"/>
                <a:cs typeface="Times New Roman" panose="02020603050405020304" pitchFamily="18" charset="0"/>
              </a:rPr>
              <a:t> </a:t>
            </a:r>
          </a:p>
        </p:txBody>
      </p:sp>
    </p:spTree>
    <p:custDataLst>
      <p:tags r:id="rId1"/>
    </p:custDataLst>
    <p:extLst>
      <p:ext uri="{BB962C8B-B14F-4D97-AF65-F5344CB8AC3E}">
        <p14:creationId xmlns:p14="http://schemas.microsoft.com/office/powerpoint/2010/main" val="2478396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D8336-E016-6F7F-2A49-085A915D5A9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77237894-D04B-5F59-8871-3AB2D73021ED}"/>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0F5345BF-F8CE-1DB6-DF8E-3590254E6026}"/>
              </a:ext>
            </a:extLst>
          </p:cNvPr>
          <p:cNvPicPr>
            <a:picLocks noChangeAspect="1"/>
          </p:cNvPicPr>
          <p:nvPr/>
        </p:nvPicPr>
        <p:blipFill>
          <a:blip r:embed="rId3"/>
          <a:stretch>
            <a:fillRect/>
          </a:stretch>
        </p:blipFill>
        <p:spPr>
          <a:xfrm>
            <a:off x="1033778" y="1705927"/>
            <a:ext cx="6172200" cy="1007745"/>
          </a:xfrm>
          <a:prstGeom prst="rect">
            <a:avLst/>
          </a:prstGeom>
        </p:spPr>
      </p:pic>
      <p:pic>
        <p:nvPicPr>
          <p:cNvPr id="4" name="Picture 3" descr="A screenshot of a computer program&#10;&#10;AI-generated content may be incorrect.">
            <a:extLst>
              <a:ext uri="{FF2B5EF4-FFF2-40B4-BE49-F238E27FC236}">
                <a16:creationId xmlns:a16="http://schemas.microsoft.com/office/drawing/2014/main" id="{E89EF1AC-E172-78BF-F847-95ACA4FABE4B}"/>
              </a:ext>
            </a:extLst>
          </p:cNvPr>
          <p:cNvPicPr>
            <a:picLocks noChangeAspect="1"/>
          </p:cNvPicPr>
          <p:nvPr/>
        </p:nvPicPr>
        <p:blipFill>
          <a:blip r:embed="rId4"/>
          <a:stretch>
            <a:fillRect/>
          </a:stretch>
        </p:blipFill>
        <p:spPr>
          <a:xfrm>
            <a:off x="1033778" y="3529012"/>
            <a:ext cx="6172200" cy="2705735"/>
          </a:xfrm>
          <a:prstGeom prst="rect">
            <a:avLst/>
          </a:prstGeom>
        </p:spPr>
      </p:pic>
      <p:sp>
        <p:nvSpPr>
          <p:cNvPr id="10" name="TextBox 9">
            <a:extLst>
              <a:ext uri="{FF2B5EF4-FFF2-40B4-BE49-F238E27FC236}">
                <a16:creationId xmlns:a16="http://schemas.microsoft.com/office/drawing/2014/main" id="{13D44CBD-DB6E-2926-460A-92B2C030954B}"/>
              </a:ext>
            </a:extLst>
          </p:cNvPr>
          <p:cNvSpPr txBox="1"/>
          <p:nvPr/>
        </p:nvSpPr>
        <p:spPr>
          <a:xfrm>
            <a:off x="7843520" y="2025133"/>
            <a:ext cx="6096000" cy="369332"/>
          </a:xfrm>
          <a:prstGeom prst="rect">
            <a:avLst/>
          </a:prstGeom>
          <a:noFill/>
        </p:spPr>
        <p:txBody>
          <a:bodyPr wrap="square">
            <a:spAutoFit/>
          </a:bodyPr>
          <a:lstStyle/>
          <a:p>
            <a:r>
              <a:rPr lang="en-US" sz="1800" dirty="0" err="1">
                <a:effectLst/>
                <a:latin typeface="Tahoma" panose="020B0604030504040204" pitchFamily="34" charset="0"/>
                <a:ea typeface="Tahoma" panose="020B0604030504040204" pitchFamily="34" charset="0"/>
                <a:cs typeface="Tahoma" panose="020B0604030504040204" pitchFamily="34" charset="0"/>
              </a:rPr>
              <a:t>Chạy</a:t>
            </a:r>
            <a:r>
              <a:rPr lang="en-US" sz="1800" dirty="0">
                <a:effectLst/>
                <a:latin typeface="Tahoma" panose="020B0604030504040204" pitchFamily="34" charset="0"/>
                <a:ea typeface="Tahoma" panose="020B0604030504040204" pitchFamily="34" charset="0"/>
                <a:cs typeface="Tahoma" panose="020B0604030504040204" pitchFamily="34" charset="0"/>
              </a:rPr>
              <a:t> file ML_trainer.py </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2ED42175-3B2B-E15B-9768-EADC6D29B616}"/>
              </a:ext>
            </a:extLst>
          </p:cNvPr>
          <p:cNvSpPr txBox="1"/>
          <p:nvPr/>
        </p:nvSpPr>
        <p:spPr>
          <a:xfrm>
            <a:off x="7843520" y="4284395"/>
            <a:ext cx="3108960" cy="923330"/>
          </a:xfrm>
          <a:prstGeom prst="rect">
            <a:avLst/>
          </a:prstGeom>
          <a:noFill/>
        </p:spPr>
        <p:txBody>
          <a:bodyPr wrap="square">
            <a:spAutoFit/>
          </a:bodyPr>
          <a:lstStyle/>
          <a:p>
            <a:r>
              <a:rPr lang="en-US" sz="1800" dirty="0">
                <a:effectLst/>
                <a:latin typeface="Tahoma" panose="020B0604030504040204" pitchFamily="34" charset="0"/>
                <a:ea typeface="Tahoma" panose="020B0604030504040204" pitchFamily="34" charset="0"/>
                <a:cs typeface="Tahoma" panose="020B0604030504040204" pitchFamily="34" charset="0"/>
              </a:rPr>
              <a:t>Khi </a:t>
            </a:r>
            <a:r>
              <a:rPr lang="en-US" sz="1800" dirty="0" err="1">
                <a:effectLst/>
                <a:latin typeface="Tahoma" panose="020B0604030504040204" pitchFamily="34" charset="0"/>
                <a:ea typeface="Tahoma" panose="020B0604030504040204" pitchFamily="34" charset="0"/>
                <a:cs typeface="Tahoma" panose="020B0604030504040204" pitchFamily="34" charset="0"/>
              </a:rPr>
              <a:t>khởi</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chạy</a:t>
            </a:r>
            <a:r>
              <a:rPr lang="en-US" sz="1800" dirty="0">
                <a:effectLst/>
                <a:latin typeface="Tahoma" panose="020B0604030504040204" pitchFamily="34" charset="0"/>
                <a:ea typeface="Tahoma" panose="020B0604030504040204" pitchFamily="34" charset="0"/>
                <a:cs typeface="Tahoma" panose="020B0604030504040204" pitchFamily="34" charset="0"/>
              </a:rPr>
              <a:t> file </a:t>
            </a:r>
            <a:r>
              <a:rPr lang="en-US" sz="1800" dirty="0" err="1">
                <a:effectLst/>
                <a:latin typeface="Tahoma" panose="020B0604030504040204" pitchFamily="34" charset="0"/>
                <a:ea typeface="Tahoma" panose="020B0604030504040204" pitchFamily="34" charset="0"/>
                <a:cs typeface="Tahoma" panose="020B0604030504040204" pitchFamily="34" charset="0"/>
              </a:rPr>
              <a:t>với</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các</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tham</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số</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truyền</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vào</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thích</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hợp</a:t>
            </a:r>
            <a:r>
              <a:rPr lang="en-US" sz="1800" dirty="0">
                <a:effectLst/>
                <a:latin typeface="Tahoma" panose="020B0604030504040204" pitchFamily="34" charset="0"/>
                <a:ea typeface="Tahoma" panose="020B0604030504040204" pitchFamily="34" charset="0"/>
                <a:cs typeface="Tahoma" panose="020B0604030504040204" pitchFamily="34" charset="0"/>
              </a:rPr>
              <a:t>, ta </a:t>
            </a:r>
            <a:r>
              <a:rPr lang="en-US" sz="1800" dirty="0" err="1">
                <a:effectLst/>
                <a:latin typeface="Tahoma" panose="020B0604030504040204" pitchFamily="34" charset="0"/>
                <a:ea typeface="Tahoma" panose="020B0604030504040204" pitchFamily="34" charset="0"/>
                <a:cs typeface="Tahoma" panose="020B0604030504040204" pitchFamily="34" charset="0"/>
              </a:rPr>
              <a:t>sẽ</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nhận</a:t>
            </a:r>
            <a:r>
              <a:rPr lang="en-US" sz="1800" dirty="0">
                <a:effectLst/>
                <a:latin typeface="Tahoma" panose="020B0604030504040204" pitchFamily="34" charset="0"/>
                <a:ea typeface="Tahoma" panose="020B0604030504040204" pitchFamily="34" charset="0"/>
                <a:cs typeface="Tahoma" panose="020B0604030504040204" pitchFamily="34" charset="0"/>
              </a:rPr>
              <a:t> </a:t>
            </a:r>
            <a:r>
              <a:rPr lang="en-US" sz="18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dirty="0">
                <a:effectLst/>
                <a:latin typeface="Tahoma" panose="020B0604030504040204" pitchFamily="34" charset="0"/>
                <a:ea typeface="Tahoma" panose="020B0604030504040204" pitchFamily="34" charset="0"/>
                <a:cs typeface="Tahoma" panose="020B0604030504040204" pitchFamily="34" charset="0"/>
              </a:rPr>
              <a:t> output</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089915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72748-EC26-8D8E-8216-477266DEFDED}"/>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82530A6F-A674-7688-2258-4B22D8827AD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45D12EA-F0BB-6798-3ACC-B6E7A28DA93C}"/>
              </a:ext>
            </a:extLst>
          </p:cNvPr>
          <p:cNvPicPr>
            <a:picLocks noChangeAspect="1"/>
          </p:cNvPicPr>
          <p:nvPr/>
        </p:nvPicPr>
        <p:blipFill>
          <a:blip r:embed="rId3"/>
          <a:stretch>
            <a:fillRect/>
          </a:stretch>
        </p:blipFill>
        <p:spPr>
          <a:xfrm>
            <a:off x="1033778" y="1846262"/>
            <a:ext cx="6172200" cy="401955"/>
          </a:xfrm>
          <a:prstGeom prst="rect">
            <a:avLst/>
          </a:prstGeom>
        </p:spPr>
      </p:pic>
      <p:pic>
        <p:nvPicPr>
          <p:cNvPr id="5" name="Picture 4" descr="A graph with numbers and symbols&#10;&#10;AI-generated content may be incorrect.">
            <a:extLst>
              <a:ext uri="{FF2B5EF4-FFF2-40B4-BE49-F238E27FC236}">
                <a16:creationId xmlns:a16="http://schemas.microsoft.com/office/drawing/2014/main" id="{C6C5E5AF-7ACF-9814-1F10-84A59E15F55E}"/>
              </a:ext>
            </a:extLst>
          </p:cNvPr>
          <p:cNvPicPr>
            <a:picLocks noChangeAspect="1"/>
          </p:cNvPicPr>
          <p:nvPr/>
        </p:nvPicPr>
        <p:blipFill>
          <a:blip r:embed="rId4"/>
          <a:stretch>
            <a:fillRect/>
          </a:stretch>
        </p:blipFill>
        <p:spPr>
          <a:xfrm>
            <a:off x="1033778" y="2826210"/>
            <a:ext cx="4564380" cy="3406140"/>
          </a:xfrm>
          <a:prstGeom prst="rect">
            <a:avLst/>
          </a:prstGeom>
        </p:spPr>
      </p:pic>
      <p:sp>
        <p:nvSpPr>
          <p:cNvPr id="7" name="TextBox 6">
            <a:extLst>
              <a:ext uri="{FF2B5EF4-FFF2-40B4-BE49-F238E27FC236}">
                <a16:creationId xmlns:a16="http://schemas.microsoft.com/office/drawing/2014/main" id="{DE43642A-A46D-4A36-D720-78E61C9B53C5}"/>
              </a:ext>
            </a:extLst>
          </p:cNvPr>
          <p:cNvSpPr txBox="1"/>
          <p:nvPr/>
        </p:nvSpPr>
        <p:spPr>
          <a:xfrm>
            <a:off x="7640320" y="1398888"/>
            <a:ext cx="3169920" cy="1697901"/>
          </a:xfrm>
          <a:prstGeom prst="rect">
            <a:avLst/>
          </a:prstGeom>
          <a:noFill/>
        </p:spPr>
        <p:txBody>
          <a:bodyPr wrap="square">
            <a:spAutoFit/>
          </a:bodyPr>
          <a:lstStyle/>
          <a:p>
            <a:pPr marL="0" marR="0">
              <a:lnSpc>
                <a:spcPct val="150000"/>
              </a:lnSpc>
              <a:spcAft>
                <a:spcPts val="800"/>
              </a:spcAft>
              <a:buNone/>
            </a:pPr>
            <a:r>
              <a:rPr lang="en-US" sz="1800" kern="100" dirty="0">
                <a:effectLst/>
                <a:latin typeface="Tahoma" panose="020B0604030504040204" pitchFamily="34" charset="0"/>
                <a:ea typeface="Tahoma" panose="020B0604030504040204" pitchFamily="34" charset="0"/>
                <a:cs typeface="Tahoma" panose="020B0604030504040204" pitchFamily="34" charset="0"/>
              </a:rPr>
              <a:t>Sau </a:t>
            </a:r>
            <a:r>
              <a:rPr lang="en-US" sz="1800" kern="100" dirty="0" err="1">
                <a:effectLst/>
                <a:latin typeface="Tahoma" panose="020B0604030504040204" pitchFamily="34" charset="0"/>
                <a:ea typeface="Tahoma" panose="020B0604030504040204" pitchFamily="34" charset="0"/>
                <a:cs typeface="Tahoma" panose="020B0604030504040204" pitchFamily="34" charset="0"/>
              </a:rPr>
              <a:t>khi</a:t>
            </a:r>
            <a:r>
              <a:rPr lang="en-US" sz="1800" kern="100" dirty="0">
                <a:effectLst/>
                <a:latin typeface="Tahoma" panose="020B0604030504040204" pitchFamily="34" charset="0"/>
                <a:ea typeface="Tahoma" panose="020B0604030504040204" pitchFamily="34" charset="0"/>
                <a:cs typeface="Tahoma" panose="020B0604030504040204" pitchFamily="34" charset="0"/>
              </a:rPr>
              <a:t> check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lại</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kern="100" dirty="0">
                <a:effectLst/>
                <a:latin typeface="Tahoma" panose="020B0604030504040204" pitchFamily="34" charset="0"/>
                <a:ea typeface="Tahoma" panose="020B0604030504040204" pitchFamily="34" charset="0"/>
                <a:cs typeface="Tahoma" panose="020B0604030504040204" pitchFamily="34" charset="0"/>
              </a:rPr>
              <a:t> output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ra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từ</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quá</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trình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chạy</a:t>
            </a:r>
            <a:r>
              <a:rPr lang="en-US" sz="1800" kern="100" dirty="0">
                <a:effectLst/>
                <a:latin typeface="Tahoma" panose="020B0604030504040204" pitchFamily="34" charset="0"/>
                <a:ea typeface="Tahoma" panose="020B0604030504040204" pitchFamily="34" charset="0"/>
                <a:cs typeface="Tahoma" panose="020B0604030504040204" pitchFamily="34" charset="0"/>
              </a:rPr>
              <a:t>, ta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được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màu</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xanh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lá</a:t>
            </a:r>
            <a:r>
              <a:rPr lang="en-US" sz="1800"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E0B3DCDE-A6BC-8341-8643-8CF604E98D50}"/>
              </a:ext>
            </a:extLst>
          </p:cNvPr>
          <p:cNvSpPr txBox="1"/>
          <p:nvPr/>
        </p:nvSpPr>
        <p:spPr>
          <a:xfrm>
            <a:off x="6329680" y="4050649"/>
            <a:ext cx="4643120" cy="1712200"/>
          </a:xfrm>
          <a:prstGeom prst="rect">
            <a:avLst/>
          </a:prstGeom>
          <a:noFill/>
        </p:spPr>
        <p:txBody>
          <a:bodyPr wrap="square">
            <a:spAutoFit/>
          </a:bodyPr>
          <a:lstStyle/>
          <a:p>
            <a:pPr marL="0" marR="0">
              <a:lnSpc>
                <a:spcPct val="150000"/>
              </a:lnSpc>
              <a:spcAft>
                <a:spcPts val="800"/>
              </a:spcAft>
              <a:buNone/>
            </a:pPr>
            <a:r>
              <a:rPr lang="en-US" sz="1800" kern="100" dirty="0">
                <a:effectLst/>
                <a:latin typeface="Tahoma" panose="020B0604030504040204" pitchFamily="34" charset="0"/>
                <a:ea typeface="Tahoma" panose="020B0604030504040204" pitchFamily="34" charset="0"/>
                <a:cs typeface="Tahoma" panose="020B0604030504040204" pitchFamily="34" charset="0"/>
              </a:rPr>
              <a:t>Trong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đó</a:t>
            </a:r>
            <a:r>
              <a:rPr lang="en-US" sz="1800" kern="100" dirty="0">
                <a:effectLst/>
                <a:latin typeface="Tahoma" panose="020B0604030504040204" pitchFamily="34" charset="0"/>
                <a:ea typeface="Tahoma" panose="020B0604030504040204" pitchFamily="34" charset="0"/>
                <a:cs typeface="Tahoma" panose="020B0604030504040204" pitchFamily="34" charset="0"/>
              </a:rPr>
              <a:t> 3 file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có</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đuôi</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png</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chính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là</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các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hình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ảnh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minh</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họa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cho</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mức</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độ</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hiệu</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quả</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nhận</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dạng</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của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mô</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hình</a:t>
            </a:r>
            <a:r>
              <a:rPr lang="en-US" sz="1800" kern="100" dirty="0">
                <a:effectLst/>
                <a:latin typeface="Tahoma" panose="020B0604030504040204" pitchFamily="34" charset="0"/>
                <a:ea typeface="Tahoma" panose="020B0604030504040204" pitchFamily="34" charset="0"/>
                <a:cs typeface="Tahoma" panose="020B0604030504040204" pitchFamily="34" charset="0"/>
              </a:rPr>
              <a:t> ML </a:t>
            </a:r>
            <a:r>
              <a:rPr lang="en-US" sz="1800" kern="100" dirty="0" err="1">
                <a:effectLst/>
                <a:latin typeface="Tahoma" panose="020B0604030504040204" pitchFamily="34" charset="0"/>
                <a:ea typeface="Tahoma" panose="020B0604030504040204" pitchFamily="34" charset="0"/>
                <a:cs typeface="Tahoma" panose="020B0604030504040204" pitchFamily="34" charset="0"/>
              </a:rPr>
              <a:t>này</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dựa</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trên</a:t>
            </a:r>
            <a:r>
              <a:rPr lang="en-US" sz="1800" kern="100" dirty="0">
                <a:effectLst/>
                <a:latin typeface="Tahoma" panose="020B0604030504040204" pitchFamily="34" charset="0"/>
                <a:ea typeface="Tahoma" panose="020B0604030504040204" pitchFamily="34" charset="0"/>
                <a:cs typeface="Tahoma" panose="020B0604030504040204" pitchFamily="34" charset="0"/>
              </a:rPr>
              <a:t> dataset ta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tạo</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từ</a:t>
            </a:r>
            <a:r>
              <a:rPr lang="en-US" sz="1800" kern="100" dirty="0">
                <a:effectLst/>
                <a:latin typeface="Tahoma" panose="020B0604030504040204" pitchFamily="34" charset="0"/>
                <a:ea typeface="Tahoma" panose="020B0604030504040204" pitchFamily="34" charset="0"/>
                <a:cs typeface="Tahoma" panose="020B0604030504040204" pitchFamily="34" charset="0"/>
              </a:rPr>
              <a:t> </a:t>
            </a:r>
            <a:r>
              <a:rPr lang="en-US" sz="1800" kern="100" dirty="0" err="1">
                <a:effectLst/>
                <a:latin typeface="Tahoma" panose="020B0604030504040204" pitchFamily="34" charset="0"/>
                <a:ea typeface="Tahoma" panose="020B0604030504040204" pitchFamily="34" charset="0"/>
                <a:cs typeface="Tahoma" panose="020B0604030504040204" pitchFamily="34" charset="0"/>
              </a:rPr>
              <a:t>trước</a:t>
            </a:r>
            <a:r>
              <a:rPr lang="en-US" sz="1800" kern="100" dirty="0">
                <a:effectLst/>
                <a:latin typeface="Tahoma" panose="020B0604030504040204" pitchFamily="34" charset="0"/>
                <a:ea typeface="Tahoma" panose="020B0604030504040204" pitchFamily="34" charset="0"/>
                <a:cs typeface="Tahoma" panose="020B0604030504040204" pitchFamily="34" charset="0"/>
              </a:rPr>
              <a:t>.</a:t>
            </a:r>
            <a:endParaRPr lang="en-US" sz="1600" kern="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02966C4A-DD26-607C-F788-411D2DAB25D9}"/>
              </a:ext>
            </a:extLst>
          </p:cNvPr>
          <p:cNvSpPr txBox="1"/>
          <p:nvPr/>
        </p:nvSpPr>
        <p:spPr>
          <a:xfrm>
            <a:off x="2218688" y="6388854"/>
            <a:ext cx="2194560" cy="369332"/>
          </a:xfrm>
          <a:prstGeom prst="rect">
            <a:avLst/>
          </a:prstGeom>
          <a:noFill/>
        </p:spPr>
        <p:txBody>
          <a:bodyPr wrap="square">
            <a:spAutoFit/>
          </a:bodyPr>
          <a:lstStyle/>
          <a:p>
            <a:r>
              <a:rPr lang="en-US" sz="1800" dirty="0">
                <a:effectLst/>
                <a:latin typeface="Times New Roman" panose="02020603050405020304" pitchFamily="18" charset="0"/>
                <a:ea typeface="Aptos" panose="020B0004020202020204" pitchFamily="34" charset="0"/>
              </a:rPr>
              <a:t>model_eval_pr.png</a:t>
            </a:r>
            <a:endParaRPr lang="en-US" dirty="0"/>
          </a:p>
        </p:txBody>
      </p:sp>
    </p:spTree>
    <p:custDataLst>
      <p:tags r:id="rId1"/>
    </p:custDataLst>
    <p:extLst>
      <p:ext uri="{BB962C8B-B14F-4D97-AF65-F5344CB8AC3E}">
        <p14:creationId xmlns:p14="http://schemas.microsoft.com/office/powerpoint/2010/main" val="3814983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61900-5A7B-1ACB-F2AE-10E9C2A33926}"/>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0C4540F0-AB53-A116-2172-05F609C707E2}"/>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HUẤN LUYỆN MODEL MACHINE LEARNING</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blue squares with white numbers and a blue line&#10;&#10;AI-generated content may be incorrect.">
            <a:extLst>
              <a:ext uri="{FF2B5EF4-FFF2-40B4-BE49-F238E27FC236}">
                <a16:creationId xmlns:a16="http://schemas.microsoft.com/office/drawing/2014/main" id="{F98BFF49-33E1-9732-A991-3EF69111D87B}"/>
              </a:ext>
            </a:extLst>
          </p:cNvPr>
          <p:cNvPicPr>
            <a:picLocks noChangeAspect="1"/>
          </p:cNvPicPr>
          <p:nvPr/>
        </p:nvPicPr>
        <p:blipFill>
          <a:blip r:embed="rId3"/>
          <a:stretch>
            <a:fillRect/>
          </a:stretch>
        </p:blipFill>
        <p:spPr>
          <a:xfrm>
            <a:off x="1033778" y="1520190"/>
            <a:ext cx="4396740" cy="3817620"/>
          </a:xfrm>
          <a:prstGeom prst="rect">
            <a:avLst/>
          </a:prstGeom>
        </p:spPr>
      </p:pic>
      <p:pic>
        <p:nvPicPr>
          <p:cNvPr id="4" name="Picture 3" descr="A graph of a function&#10;&#10;AI-generated content may be incorrect.">
            <a:extLst>
              <a:ext uri="{FF2B5EF4-FFF2-40B4-BE49-F238E27FC236}">
                <a16:creationId xmlns:a16="http://schemas.microsoft.com/office/drawing/2014/main" id="{927F7380-7E9D-23CB-6180-A5BF374248FC}"/>
              </a:ext>
            </a:extLst>
          </p:cNvPr>
          <p:cNvPicPr>
            <a:picLocks noChangeAspect="1"/>
          </p:cNvPicPr>
          <p:nvPr/>
        </p:nvPicPr>
        <p:blipFill>
          <a:blip r:embed="rId4"/>
          <a:stretch>
            <a:fillRect/>
          </a:stretch>
        </p:blipFill>
        <p:spPr>
          <a:xfrm>
            <a:off x="6601460" y="1691640"/>
            <a:ext cx="4556760" cy="3474720"/>
          </a:xfrm>
          <a:prstGeom prst="rect">
            <a:avLst/>
          </a:prstGeom>
        </p:spPr>
      </p:pic>
      <p:sp>
        <p:nvSpPr>
          <p:cNvPr id="9" name="TextBox 8">
            <a:extLst>
              <a:ext uri="{FF2B5EF4-FFF2-40B4-BE49-F238E27FC236}">
                <a16:creationId xmlns:a16="http://schemas.microsoft.com/office/drawing/2014/main" id="{1F475213-C218-8CEA-CFF1-DAC8FC228A32}"/>
              </a:ext>
            </a:extLst>
          </p:cNvPr>
          <p:cNvSpPr txBox="1"/>
          <p:nvPr/>
        </p:nvSpPr>
        <p:spPr>
          <a:xfrm>
            <a:off x="1631948" y="5608265"/>
            <a:ext cx="3200400" cy="369332"/>
          </a:xfrm>
          <a:prstGeom prst="rect">
            <a:avLst/>
          </a:prstGeom>
          <a:noFill/>
        </p:spPr>
        <p:txBody>
          <a:bodyPr wrap="square">
            <a:spAutoFit/>
          </a:bodyPr>
          <a:lstStyle/>
          <a:p>
            <a:pPr algn="ctr"/>
            <a:r>
              <a:rPr lang="en-US" sz="1800" dirty="0">
                <a:effectLst/>
                <a:latin typeface="Times New Roman" panose="02020603050405020304" pitchFamily="18" charset="0"/>
                <a:ea typeface="Aptos" panose="020B0004020202020204" pitchFamily="34" charset="0"/>
              </a:rPr>
              <a:t>File model_eval_cm.png</a:t>
            </a:r>
            <a:endParaRPr lang="en-US" dirty="0"/>
          </a:p>
        </p:txBody>
      </p:sp>
      <p:sp>
        <p:nvSpPr>
          <p:cNvPr id="12" name="TextBox 11">
            <a:extLst>
              <a:ext uri="{FF2B5EF4-FFF2-40B4-BE49-F238E27FC236}">
                <a16:creationId xmlns:a16="http://schemas.microsoft.com/office/drawing/2014/main" id="{0819E474-EAE9-0C92-2091-9C813941E809}"/>
              </a:ext>
            </a:extLst>
          </p:cNvPr>
          <p:cNvSpPr txBox="1"/>
          <p:nvPr/>
        </p:nvSpPr>
        <p:spPr>
          <a:xfrm>
            <a:off x="7103110" y="5511892"/>
            <a:ext cx="3553460"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File model_eval_roc.png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74786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7100-7D79-5723-B86F-E347796C811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33A53B00-9F71-C9D0-E5DE-6DB4EC25BA58}"/>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 program&#10;&#10;AI-generated content may be incorrect.">
            <a:extLst>
              <a:ext uri="{FF2B5EF4-FFF2-40B4-BE49-F238E27FC236}">
                <a16:creationId xmlns:a16="http://schemas.microsoft.com/office/drawing/2014/main" id="{C3361945-7234-3781-1560-9E97A891CDF5}"/>
              </a:ext>
            </a:extLst>
          </p:cNvPr>
          <p:cNvPicPr>
            <a:picLocks noChangeAspect="1"/>
          </p:cNvPicPr>
          <p:nvPr/>
        </p:nvPicPr>
        <p:blipFill>
          <a:blip r:embed="rId3"/>
          <a:stretch>
            <a:fillRect/>
          </a:stretch>
        </p:blipFill>
        <p:spPr>
          <a:xfrm>
            <a:off x="5911041" y="1973003"/>
            <a:ext cx="4988560" cy="3172460"/>
          </a:xfrm>
          <a:prstGeom prst="rect">
            <a:avLst/>
          </a:prstGeom>
        </p:spPr>
      </p:pic>
      <p:sp>
        <p:nvSpPr>
          <p:cNvPr id="6" name="TextBox 5">
            <a:extLst>
              <a:ext uri="{FF2B5EF4-FFF2-40B4-BE49-F238E27FC236}">
                <a16:creationId xmlns:a16="http://schemas.microsoft.com/office/drawing/2014/main" id="{C4FDA564-4DE6-42B3-AACF-1DE181A3FB75}"/>
              </a:ext>
            </a:extLst>
          </p:cNvPr>
          <p:cNvSpPr txBox="1"/>
          <p:nvPr/>
        </p:nvSpPr>
        <p:spPr>
          <a:xfrm>
            <a:off x="1818868" y="2607994"/>
            <a:ext cx="3861495" cy="2062103"/>
          </a:xfrm>
          <a:prstGeom prst="rect">
            <a:avLst/>
          </a:prstGeom>
          <a:noFill/>
        </p:spPr>
        <p:txBody>
          <a:bodyPr wrap="square">
            <a:spAutoFit/>
          </a:bodyPr>
          <a:lstStyle/>
          <a:p>
            <a:pPr algn="ctr"/>
            <a:r>
              <a:rPr lang="en-US" sz="3200" dirty="0" err="1">
                <a:effectLst/>
                <a:latin typeface="Times New Roman" panose="02020603050405020304" pitchFamily="18" charset="0"/>
                <a:ea typeface="Aptos" panose="020B0004020202020204" pitchFamily="34" charset="0"/>
              </a:rPr>
              <a:t>Đầu</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tiên</a:t>
            </a:r>
            <a:r>
              <a:rPr lang="en-US" sz="3200" dirty="0">
                <a:effectLst/>
                <a:latin typeface="Times New Roman" panose="02020603050405020304" pitchFamily="18" charset="0"/>
                <a:ea typeface="Aptos" panose="020B0004020202020204" pitchFamily="34" charset="0"/>
              </a:rPr>
              <a:t> ta </a:t>
            </a:r>
            <a:r>
              <a:rPr lang="en-US" sz="3200" dirty="0" err="1">
                <a:effectLst/>
                <a:latin typeface="Times New Roman" panose="02020603050405020304" pitchFamily="18" charset="0"/>
                <a:ea typeface="Aptos" panose="020B0004020202020204" pitchFamily="34" charset="0"/>
              </a:rPr>
              <a:t>chạy</a:t>
            </a:r>
            <a:r>
              <a:rPr lang="en-US" sz="3200" dirty="0">
                <a:effectLst/>
                <a:latin typeface="Times New Roman" panose="02020603050405020304" pitchFamily="18" charset="0"/>
                <a:ea typeface="Aptos" panose="020B0004020202020204" pitchFamily="34" charset="0"/>
              </a:rPr>
              <a:t> file topology.py </a:t>
            </a:r>
            <a:r>
              <a:rPr lang="en-US" sz="3200" dirty="0" err="1">
                <a:effectLst/>
                <a:latin typeface="Times New Roman" panose="02020603050405020304" pitchFamily="18" charset="0"/>
                <a:ea typeface="Aptos" panose="020B0004020202020204" pitchFamily="34" charset="0"/>
              </a:rPr>
              <a:t>bên</a:t>
            </a:r>
            <a:r>
              <a:rPr lang="en-US" sz="3200" dirty="0">
                <a:effectLst/>
                <a:latin typeface="Times New Roman" panose="02020603050405020304" pitchFamily="18" charset="0"/>
                <a:ea typeface="Aptos" panose="020B0004020202020204" pitchFamily="34" charset="0"/>
              </a:rPr>
              <a:t> terminal C </a:t>
            </a:r>
            <a:r>
              <a:rPr lang="en-US" sz="3200" dirty="0" err="1">
                <a:effectLst/>
                <a:latin typeface="Times New Roman" panose="02020603050405020304" pitchFamily="18" charset="0"/>
                <a:ea typeface="Aptos" panose="020B0004020202020204" pitchFamily="34" charset="0"/>
              </a:rPr>
              <a:t>để</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tạo</a:t>
            </a:r>
            <a:r>
              <a:rPr lang="en-US" sz="3200" dirty="0">
                <a:effectLst/>
                <a:latin typeface="Times New Roman" panose="02020603050405020304" pitchFamily="18" charset="0"/>
                <a:ea typeface="Aptos" panose="020B0004020202020204" pitchFamily="34" charset="0"/>
              </a:rPr>
              <a:t> 1 </a:t>
            </a:r>
            <a:r>
              <a:rPr lang="en-US" sz="3200" dirty="0" err="1">
                <a:effectLst/>
                <a:latin typeface="Times New Roman" panose="02020603050405020304" pitchFamily="18" charset="0"/>
                <a:ea typeface="Aptos" panose="020B0004020202020204" pitchFamily="34" charset="0"/>
              </a:rPr>
              <a:t>mạng</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lưới</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mô</a:t>
            </a:r>
            <a:r>
              <a:rPr lang="en-US" sz="3200" dirty="0">
                <a:effectLst/>
                <a:latin typeface="Times New Roman" panose="02020603050405020304" pitchFamily="18" charset="0"/>
                <a:ea typeface="Aptos" panose="020B0004020202020204" pitchFamily="34" charset="0"/>
              </a:rPr>
              <a:t> </a:t>
            </a:r>
            <a:r>
              <a:rPr lang="en-US" sz="3200" dirty="0" err="1">
                <a:effectLst/>
                <a:latin typeface="Times New Roman" panose="02020603050405020304" pitchFamily="18" charset="0"/>
                <a:ea typeface="Aptos" panose="020B0004020202020204" pitchFamily="34" charset="0"/>
              </a:rPr>
              <a:t>phỏng</a:t>
            </a:r>
            <a:endParaRPr lang="en-US" sz="3200" dirty="0"/>
          </a:p>
        </p:txBody>
      </p:sp>
    </p:spTree>
    <p:custDataLst>
      <p:tags r:id="rId1"/>
    </p:custDataLst>
    <p:extLst>
      <p:ext uri="{BB962C8B-B14F-4D97-AF65-F5344CB8AC3E}">
        <p14:creationId xmlns:p14="http://schemas.microsoft.com/office/powerpoint/2010/main" val="1947034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FFD43-7FFC-12FE-5EA1-141D2FC4659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24FDCDEB-52F2-9E9A-5C9E-844EB86E1D18}"/>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Screens screenshot of a computer&#10;&#10;AI-generated content may be incorrect.">
            <a:extLst>
              <a:ext uri="{FF2B5EF4-FFF2-40B4-BE49-F238E27FC236}">
                <a16:creationId xmlns:a16="http://schemas.microsoft.com/office/drawing/2014/main" id="{659E5C17-5045-671F-FC33-0E84A59AA96A}"/>
              </a:ext>
            </a:extLst>
          </p:cNvPr>
          <p:cNvPicPr>
            <a:picLocks noChangeAspect="1"/>
          </p:cNvPicPr>
          <p:nvPr/>
        </p:nvPicPr>
        <p:blipFill>
          <a:blip r:embed="rId3"/>
          <a:stretch>
            <a:fillRect/>
          </a:stretch>
        </p:blipFill>
        <p:spPr>
          <a:xfrm>
            <a:off x="5497830" y="2074862"/>
            <a:ext cx="5660390" cy="3927475"/>
          </a:xfrm>
          <a:prstGeom prst="rect">
            <a:avLst/>
          </a:prstGeom>
        </p:spPr>
      </p:pic>
      <p:sp>
        <p:nvSpPr>
          <p:cNvPr id="5" name="TextBox 4">
            <a:extLst>
              <a:ext uri="{FF2B5EF4-FFF2-40B4-BE49-F238E27FC236}">
                <a16:creationId xmlns:a16="http://schemas.microsoft.com/office/drawing/2014/main" id="{4E858074-6183-1907-AFC5-94B322138B62}"/>
              </a:ext>
            </a:extLst>
          </p:cNvPr>
          <p:cNvSpPr txBox="1"/>
          <p:nvPr/>
        </p:nvSpPr>
        <p:spPr>
          <a:xfrm>
            <a:off x="1033778" y="1296473"/>
            <a:ext cx="10124442"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terminal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i="1" kern="100" dirty="0" err="1">
                <a:effectLst/>
                <a:latin typeface="Times New Roman" panose="02020603050405020304" pitchFamily="18" charset="0"/>
                <a:ea typeface="Aptos" panose="020B0004020202020204" pitchFamily="34" charset="0"/>
                <a:cs typeface="Times New Roman" panose="02020603050405020304" pitchFamily="18" charset="0"/>
              </a:rPr>
              <a:t>Xterm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host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B571EEC-7527-0F70-D308-FDB9B47726CF}"/>
              </a:ext>
            </a:extLst>
          </p:cNvPr>
          <p:cNvSpPr txBox="1"/>
          <p:nvPr/>
        </p:nvSpPr>
        <p:spPr>
          <a:xfrm>
            <a:off x="1033778" y="2459652"/>
            <a:ext cx="4320542" cy="2850973"/>
          </a:xfrm>
          <a:prstGeom prst="rect">
            <a:avLst/>
          </a:prstGeom>
          <a:noFill/>
        </p:spPr>
        <p:txBody>
          <a:bodyPr wrap="square">
            <a:spAutoFit/>
          </a:bodyPr>
          <a:lstStyle/>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nhiệm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webserver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port 80</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traffic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h3: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sẵn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sàng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ddos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856884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B7CA25B0-D669-BB10-A98A-9DA8049DE74C}"/>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4704704A-16D7-02D0-57A7-350FDADBCFF1}"/>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NỘI DUNG</a:t>
            </a:r>
            <a:endParaRPr lang="zh-CN" altLang="en-US" sz="3200" b="1" dirty="0">
              <a:solidFill>
                <a:schemeClr val="tx1"/>
              </a:solidFill>
            </a:endParaRPr>
          </a:p>
        </p:txBody>
      </p:sp>
      <p:sp>
        <p:nvSpPr>
          <p:cNvPr id="16" name="Rectangle: Rounded Corners 15">
            <a:extLst>
              <a:ext uri="{FF2B5EF4-FFF2-40B4-BE49-F238E27FC236}">
                <a16:creationId xmlns:a16="http://schemas.microsoft.com/office/drawing/2014/main" id="{C89EAAFD-E48D-AD97-80AA-648C76538E95}"/>
              </a:ext>
            </a:extLst>
          </p:cNvPr>
          <p:cNvSpPr/>
          <p:nvPr/>
        </p:nvSpPr>
        <p:spPr>
          <a:xfrm>
            <a:off x="3131156" y="2648411"/>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1. LÝ THUYẾT</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69F1260C-6CE3-454E-8B4A-7BBDBF5AEDEE}"/>
              </a:ext>
            </a:extLst>
          </p:cNvPr>
          <p:cNvSpPr/>
          <p:nvPr/>
        </p:nvSpPr>
        <p:spPr>
          <a:xfrm>
            <a:off x="3131155" y="3958747"/>
            <a:ext cx="5929673" cy="780589"/>
          </a:xfrm>
          <a:prstGeom prst="round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PHẦN 2. THỰC NGHIỆM</a:t>
            </a:r>
            <a:endParaRPr lang="vi-VN" sz="32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6514916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87502-315C-AB6B-B242-CB4A65EA385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9EFC5388-D9F8-9E03-616A-4E3933344884}"/>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3074EFE-87CD-C0B8-0425-712A4A62F073}"/>
              </a:ext>
            </a:extLst>
          </p:cNvPr>
          <p:cNvPicPr>
            <a:picLocks noChangeAspect="1"/>
          </p:cNvPicPr>
          <p:nvPr/>
        </p:nvPicPr>
        <p:blipFill>
          <a:blip r:embed="rId3"/>
          <a:stretch>
            <a:fillRect/>
          </a:stretch>
        </p:blipFill>
        <p:spPr>
          <a:xfrm>
            <a:off x="3009899" y="2557822"/>
            <a:ext cx="6172200" cy="2998470"/>
          </a:xfrm>
          <a:prstGeom prst="rect">
            <a:avLst/>
          </a:prstGeom>
        </p:spPr>
      </p:pic>
      <p:sp>
        <p:nvSpPr>
          <p:cNvPr id="6" name="TextBox 5">
            <a:extLst>
              <a:ext uri="{FF2B5EF4-FFF2-40B4-BE49-F238E27FC236}">
                <a16:creationId xmlns:a16="http://schemas.microsoft.com/office/drawing/2014/main" id="{13EA26F8-0499-1A95-9E9A-7552D8685FDC}"/>
              </a:ext>
            </a:extLst>
          </p:cNvPr>
          <p:cNvSpPr txBox="1"/>
          <p:nvPr/>
        </p:nvSpPr>
        <p:spPr>
          <a:xfrm>
            <a:off x="3047999" y="1301708"/>
            <a:ext cx="6096000" cy="872611"/>
          </a:xfrm>
          <a:prstGeom prst="rect">
            <a:avLst/>
          </a:prstGeom>
          <a:noFill/>
        </p:spPr>
        <p:txBody>
          <a:bodyPr wrap="square">
            <a:spAutoFit/>
          </a:bodyPr>
          <a:lstStyle/>
          <a:p>
            <a:pPr algn="ctr">
              <a:lnSpc>
                <a:spcPct val="150000"/>
              </a:lnSpc>
            </a:pPr>
            <a:r>
              <a:rPr lang="en-US" sz="1800" dirty="0">
                <a:effectLst/>
                <a:latin typeface="Times New Roman" panose="02020603050405020304" pitchFamily="18" charset="0"/>
                <a:ea typeface="Aptos" panose="020B0004020202020204" pitchFamily="34" charset="0"/>
              </a:rPr>
              <a:t>Ta </a:t>
            </a:r>
            <a:r>
              <a:rPr lang="en-US" sz="1800" dirty="0" err="1">
                <a:effectLst/>
                <a:latin typeface="Times New Roman" panose="02020603050405020304" pitchFamily="18" charset="0"/>
                <a:ea typeface="Aptos" panose="020B0004020202020204" pitchFamily="34" charset="0"/>
              </a:rPr>
              <a:t>dùng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công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cụ</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như</a:t>
            </a:r>
            <a:r>
              <a:rPr lang="en-US" sz="1800" dirty="0">
                <a:effectLst/>
                <a:latin typeface="Times New Roman" panose="02020603050405020304" pitchFamily="18" charset="0"/>
                <a:ea typeface="Aptos" panose="020B0004020202020204" pitchFamily="34" charset="0"/>
              </a:rPr>
              <a:t> Wireshark </a:t>
            </a:r>
            <a:r>
              <a:rPr lang="en-US" sz="1800" dirty="0" err="1">
                <a:effectLst/>
                <a:latin typeface="Times New Roman" panose="02020603050405020304" pitchFamily="18" charset="0"/>
                <a:ea typeface="Aptos" panose="020B0004020202020204" pitchFamily="34" charset="0"/>
              </a:rPr>
              <a:t>để</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xem</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lưu</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lượng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của</a:t>
            </a:r>
            <a:r>
              <a:rPr lang="en-US" sz="1800" dirty="0">
                <a:effectLst/>
                <a:latin typeface="Times New Roman" panose="02020603050405020304" pitchFamily="18" charset="0"/>
                <a:ea typeface="Aptos" panose="020B0004020202020204" pitchFamily="34" charset="0"/>
              </a:rPr>
              <a:t> h1 </a:t>
            </a:r>
            <a:r>
              <a:rPr lang="en-US" sz="1800" dirty="0" err="1">
                <a:effectLst/>
                <a:latin typeface="Times New Roman" panose="02020603050405020304" pitchFamily="18" charset="0"/>
                <a:ea typeface="Aptos" panose="020B0004020202020204" pitchFamily="34" charset="0"/>
              </a:rPr>
              <a:t>trước</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khi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bị</a:t>
            </a:r>
            <a:r>
              <a:rPr lang="en-US" sz="1800" dirty="0">
                <a:effectLst/>
                <a:latin typeface="Times New Roman" panose="02020603050405020304" pitchFamily="18" charset="0"/>
                <a:ea typeface="Aptos" panose="020B0004020202020204" pitchFamily="34" charset="0"/>
              </a:rPr>
              <a:t> DDOS </a:t>
            </a:r>
            <a:r>
              <a:rPr lang="en-US" sz="1800" dirty="0" err="1">
                <a:effectLst/>
                <a:latin typeface="Times New Roman" panose="02020603050405020304" pitchFamily="18" charset="0"/>
                <a:ea typeface="Aptos" panose="020B0004020202020204" pitchFamily="34" charset="0"/>
              </a:rPr>
              <a:t>sẽ</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như</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thế</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nào</a:t>
            </a:r>
            <a:endParaRPr lang="en-US" dirty="0"/>
          </a:p>
        </p:txBody>
      </p:sp>
      <p:sp>
        <p:nvSpPr>
          <p:cNvPr id="10" name="TextBox 9">
            <a:extLst>
              <a:ext uri="{FF2B5EF4-FFF2-40B4-BE49-F238E27FC236}">
                <a16:creationId xmlns:a16="http://schemas.microsoft.com/office/drawing/2014/main" id="{D696AC00-B9C5-8E43-B762-07ABA0296B3B}"/>
              </a:ext>
            </a:extLst>
          </p:cNvPr>
          <p:cNvSpPr txBox="1"/>
          <p:nvPr/>
        </p:nvSpPr>
        <p:spPr>
          <a:xfrm>
            <a:off x="3047999" y="5676306"/>
            <a:ext cx="6096000" cy="881203"/>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minh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974921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994F4-D4C2-0628-211A-353E4D9AEBD0}"/>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1E261CD9-8D94-885F-D24C-BC21D95345F9}"/>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4F8272E-3810-17BC-D34E-6119DBFDD039}"/>
              </a:ext>
            </a:extLst>
          </p:cNvPr>
          <p:cNvSpPr txBox="1"/>
          <p:nvPr/>
        </p:nvSpPr>
        <p:spPr>
          <a:xfrm>
            <a:off x="3047999" y="1301708"/>
            <a:ext cx="6096000" cy="872611"/>
          </a:xfrm>
          <a:prstGeom prst="rect">
            <a:avLst/>
          </a:prstGeom>
          <a:noFill/>
        </p:spPr>
        <p:txBody>
          <a:bodyPr wrap="square">
            <a:spAutoFit/>
          </a:bodyPr>
          <a:lstStyle/>
          <a:p>
            <a:pPr algn="ctr">
              <a:lnSpc>
                <a:spcPct val="150000"/>
              </a:lnSpc>
            </a:pPr>
            <a:r>
              <a:rPr lang="vi-VN" sz="1800" dirty="0">
                <a:effectLst/>
                <a:latin typeface="Times New Roman" panose="02020603050405020304" pitchFamily="18" charset="0"/>
                <a:ea typeface="Aptos" panose="020B0004020202020204" pitchFamily="34" charset="0"/>
              </a:rPr>
              <a:t>Sau đó, ta thử tấn công DDOS trên h3 để xem biểu đồ lưu lượng thay đổi thế nào.</a:t>
            </a:r>
            <a:endParaRPr lang="en-US" dirty="0"/>
          </a:p>
        </p:txBody>
      </p:sp>
      <p:sp>
        <p:nvSpPr>
          <p:cNvPr id="10" name="TextBox 9">
            <a:extLst>
              <a:ext uri="{FF2B5EF4-FFF2-40B4-BE49-F238E27FC236}">
                <a16:creationId xmlns:a16="http://schemas.microsoft.com/office/drawing/2014/main" id="{62928031-A78D-269C-37C0-359164964E3E}"/>
              </a:ext>
            </a:extLst>
          </p:cNvPr>
          <p:cNvSpPr txBox="1"/>
          <p:nvPr/>
        </p:nvSpPr>
        <p:spPr>
          <a:xfrm>
            <a:off x="1033778" y="5561298"/>
            <a:ext cx="10124442" cy="1296702"/>
          </a:xfrm>
          <a:prstGeom prst="rect">
            <a:avLst/>
          </a:prstGeom>
          <a:noFill/>
        </p:spPr>
        <p:txBody>
          <a:bodyPr wrap="square">
            <a:spAutoFit/>
          </a:bodyPr>
          <a:lstStyle/>
          <a:p>
            <a:pPr marL="0" marR="0" algn="ctr">
              <a:lnSpc>
                <a:spcPct val="150000"/>
              </a:lnSpc>
              <a:spcAft>
                <a:spcPts val="800"/>
              </a:spcAft>
              <a:buNone/>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Ta quan sát được rằng có sự biến thiên cao diễn ra. h1 bây giờ đang bị DDOS bằng HTTP flood bởi h3 (h3 được cấu hình để thực hiện ddos trong 60s, mục đích là để giả lập cho ta thấy sự biến thiên về lưu lượng trong 1 khoảng thời gian.)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960A0F27-7171-5814-ADE6-BB62A2D47F12}"/>
              </a:ext>
            </a:extLst>
          </p:cNvPr>
          <p:cNvPicPr>
            <a:picLocks noChangeAspect="1"/>
          </p:cNvPicPr>
          <p:nvPr/>
        </p:nvPicPr>
        <p:blipFill>
          <a:blip r:embed="rId3"/>
          <a:stretch>
            <a:fillRect/>
          </a:stretch>
        </p:blipFill>
        <p:spPr>
          <a:xfrm>
            <a:off x="3009899" y="2363530"/>
            <a:ext cx="6172200" cy="3123565"/>
          </a:xfrm>
          <a:prstGeom prst="rect">
            <a:avLst/>
          </a:prstGeom>
        </p:spPr>
      </p:pic>
    </p:spTree>
    <p:custDataLst>
      <p:tags r:id="rId1"/>
    </p:custDataLst>
    <p:extLst>
      <p:ext uri="{BB962C8B-B14F-4D97-AF65-F5344CB8AC3E}">
        <p14:creationId xmlns:p14="http://schemas.microsoft.com/office/powerpoint/2010/main" val="3243742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58FB1-BC6A-F14A-3ED7-671963BF0173}"/>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E9A0531B-C60A-65C0-5180-3D697B122456}"/>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descr="A screen shot of a computer&#10;&#10;AI-generated content may be incorrect.">
            <a:extLst>
              <a:ext uri="{FF2B5EF4-FFF2-40B4-BE49-F238E27FC236}">
                <a16:creationId xmlns:a16="http://schemas.microsoft.com/office/drawing/2014/main" id="{B0678ECA-7313-27EE-A093-D31D0293E3DD}"/>
              </a:ext>
            </a:extLst>
          </p:cNvPr>
          <p:cNvPicPr>
            <a:picLocks noChangeAspect="1"/>
          </p:cNvPicPr>
          <p:nvPr/>
        </p:nvPicPr>
        <p:blipFill>
          <a:blip r:embed="rId3"/>
          <a:stretch>
            <a:fillRect/>
          </a:stretch>
        </p:blipFill>
        <p:spPr>
          <a:xfrm>
            <a:off x="205740" y="1875916"/>
            <a:ext cx="6172200" cy="1080770"/>
          </a:xfrm>
          <a:prstGeom prst="rect">
            <a:avLst/>
          </a:prstGeom>
        </p:spPr>
      </p:pic>
      <p:sp>
        <p:nvSpPr>
          <p:cNvPr id="5" name="TextBox 4">
            <a:extLst>
              <a:ext uri="{FF2B5EF4-FFF2-40B4-BE49-F238E27FC236}">
                <a16:creationId xmlns:a16="http://schemas.microsoft.com/office/drawing/2014/main" id="{229A9CA7-42FC-EA28-08D4-5B5EFCD8028E}"/>
              </a:ext>
            </a:extLst>
          </p:cNvPr>
          <p:cNvSpPr txBox="1"/>
          <p:nvPr/>
        </p:nvSpPr>
        <p:spPr>
          <a:xfrm>
            <a:off x="6515098" y="1427480"/>
            <a:ext cx="5344162" cy="1814792"/>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B,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khởi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screenshot of a computer&#10;&#10;AI-generated content may be incorrect.">
            <a:extLst>
              <a:ext uri="{FF2B5EF4-FFF2-40B4-BE49-F238E27FC236}">
                <a16:creationId xmlns:a16="http://schemas.microsoft.com/office/drawing/2014/main" id="{B61C8DD1-E833-229B-CA78-6CEF1E7993F1}"/>
              </a:ext>
            </a:extLst>
          </p:cNvPr>
          <p:cNvPicPr>
            <a:picLocks noChangeAspect="1"/>
          </p:cNvPicPr>
          <p:nvPr/>
        </p:nvPicPr>
        <p:blipFill>
          <a:blip r:embed="rId4"/>
          <a:stretch>
            <a:fillRect/>
          </a:stretch>
        </p:blipFill>
        <p:spPr>
          <a:xfrm>
            <a:off x="6570980" y="3837902"/>
            <a:ext cx="5288280" cy="2811780"/>
          </a:xfrm>
          <a:prstGeom prst="rect">
            <a:avLst/>
          </a:prstGeom>
        </p:spPr>
      </p:pic>
      <p:sp>
        <p:nvSpPr>
          <p:cNvPr id="11" name="TextBox 10">
            <a:extLst>
              <a:ext uri="{FF2B5EF4-FFF2-40B4-BE49-F238E27FC236}">
                <a16:creationId xmlns:a16="http://schemas.microsoft.com/office/drawing/2014/main" id="{77E39451-4447-DFAC-6B78-B07631D338F6}"/>
              </a:ext>
            </a:extLst>
          </p:cNvPr>
          <p:cNvSpPr txBox="1"/>
          <p:nvPr/>
        </p:nvSpPr>
        <p:spPr>
          <a:xfrm>
            <a:off x="1008378" y="4053119"/>
            <a:ext cx="5506720" cy="2230291"/>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PredictFlowStatsfile.csv</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realtime_floodlight_ML.py, file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53593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084B-4975-4502-FEDE-92E0BD3F47C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E3EEB608-A7A4-71FC-0673-A4430740204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54096281-62B0-52CA-022C-39F09256F675}"/>
              </a:ext>
            </a:extLst>
          </p:cNvPr>
          <p:cNvPicPr>
            <a:picLocks noChangeAspect="1"/>
          </p:cNvPicPr>
          <p:nvPr/>
        </p:nvPicPr>
        <p:blipFill>
          <a:blip r:embed="rId3"/>
          <a:stretch>
            <a:fillRect/>
          </a:stretch>
        </p:blipFill>
        <p:spPr>
          <a:xfrm>
            <a:off x="3009898" y="3086735"/>
            <a:ext cx="6172200" cy="2371090"/>
          </a:xfrm>
          <a:prstGeom prst="rect">
            <a:avLst/>
          </a:prstGeom>
        </p:spPr>
      </p:pic>
      <p:sp>
        <p:nvSpPr>
          <p:cNvPr id="6" name="TextBox 5">
            <a:extLst>
              <a:ext uri="{FF2B5EF4-FFF2-40B4-BE49-F238E27FC236}">
                <a16:creationId xmlns:a16="http://schemas.microsoft.com/office/drawing/2014/main" id="{38AC87E1-F1E0-AE43-00FF-1726F14F8E00}"/>
              </a:ext>
            </a:extLst>
          </p:cNvPr>
          <p:cNvSpPr txBox="1"/>
          <p:nvPr/>
        </p:nvSpPr>
        <p:spPr>
          <a:xfrm>
            <a:off x="2969258" y="1889596"/>
            <a:ext cx="6253481" cy="465705"/>
          </a:xfrm>
          <a:prstGeom prst="rect">
            <a:avLst/>
          </a:prstGeom>
          <a:noFill/>
        </p:spPr>
        <p:txBody>
          <a:bodyPr wrap="square">
            <a:spAutoFit/>
          </a:bodyPr>
          <a:lstStyle/>
          <a:p>
            <a:pPr marR="0" algn="ctr">
              <a:lnSpc>
                <a:spcPct val="150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truyền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03684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B59AE-5B8A-374B-801B-CCD9DE010E35}"/>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2F38DA8D-EAAF-4D5F-346D-E02CC82DA52B}"/>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7E4C690-A8DA-112F-7F92-398AA578BC30}"/>
              </a:ext>
            </a:extLst>
          </p:cNvPr>
          <p:cNvPicPr>
            <a:picLocks noChangeAspect="1"/>
          </p:cNvPicPr>
          <p:nvPr/>
        </p:nvPicPr>
        <p:blipFill>
          <a:blip r:embed="rId3"/>
          <a:stretch>
            <a:fillRect/>
          </a:stretch>
        </p:blipFill>
        <p:spPr>
          <a:xfrm>
            <a:off x="6957058" y="2510257"/>
            <a:ext cx="4980940" cy="500380"/>
          </a:xfrm>
          <a:prstGeom prst="rect">
            <a:avLst/>
          </a:prstGeom>
        </p:spPr>
      </p:pic>
      <p:sp>
        <p:nvSpPr>
          <p:cNvPr id="5" name="TextBox 4">
            <a:extLst>
              <a:ext uri="{FF2B5EF4-FFF2-40B4-BE49-F238E27FC236}">
                <a16:creationId xmlns:a16="http://schemas.microsoft.com/office/drawing/2014/main" id="{CDC326AE-49CC-3F00-2F15-3298C5FB7719}"/>
              </a:ext>
            </a:extLst>
          </p:cNvPr>
          <p:cNvSpPr txBox="1"/>
          <p:nvPr/>
        </p:nvSpPr>
        <p:spPr>
          <a:xfrm>
            <a:off x="637538" y="1178508"/>
            <a:ext cx="6096000" cy="3163879"/>
          </a:xfrm>
          <a:prstGeom prst="rect">
            <a:avLst/>
          </a:prstGeom>
          <a:noFill/>
        </p:spPr>
        <p:txBody>
          <a:bodyPr wrap="square">
            <a:spAutoFit/>
          </a:bodyPr>
          <a:lstStyle/>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Sau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tốt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xem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Ngay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vừa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h3,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marR="0" indent="-285750">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B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luồng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file PredictFlowStatsfile.csv:</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descr="A screen shot of a computer&#10;&#10;AI-generated content may be incorrect.">
            <a:extLst>
              <a:ext uri="{FF2B5EF4-FFF2-40B4-BE49-F238E27FC236}">
                <a16:creationId xmlns:a16="http://schemas.microsoft.com/office/drawing/2014/main" id="{85CE7AD8-31C5-FA8A-C1AA-4AE707C71E7D}"/>
              </a:ext>
            </a:extLst>
          </p:cNvPr>
          <p:cNvPicPr>
            <a:picLocks noChangeAspect="1"/>
          </p:cNvPicPr>
          <p:nvPr/>
        </p:nvPicPr>
        <p:blipFill>
          <a:blip r:embed="rId4"/>
          <a:stretch>
            <a:fillRect/>
          </a:stretch>
        </p:blipFill>
        <p:spPr>
          <a:xfrm>
            <a:off x="233045" y="4865202"/>
            <a:ext cx="6117590" cy="1553210"/>
          </a:xfrm>
          <a:prstGeom prst="rect">
            <a:avLst/>
          </a:prstGeom>
        </p:spPr>
      </p:pic>
      <p:sp>
        <p:nvSpPr>
          <p:cNvPr id="10" name="TextBox 9">
            <a:extLst>
              <a:ext uri="{FF2B5EF4-FFF2-40B4-BE49-F238E27FC236}">
                <a16:creationId xmlns:a16="http://schemas.microsoft.com/office/drawing/2014/main" id="{DD8F930B-93F6-8767-B023-5954A2420B66}"/>
              </a:ext>
            </a:extLst>
          </p:cNvPr>
          <p:cNvSpPr txBox="1"/>
          <p:nvPr/>
        </p:nvSpPr>
        <p:spPr>
          <a:xfrm>
            <a:off x="6957058" y="4475060"/>
            <a:ext cx="4980940" cy="2098460"/>
          </a:xfrm>
          <a:prstGeom prst="rect">
            <a:avLst/>
          </a:prstGeom>
          <a:noFill/>
        </p:spPr>
        <p:txBody>
          <a:bodyPr wrap="square">
            <a:spAutoFit/>
          </a:bodyPr>
          <a:lstStyle/>
          <a:p>
            <a:pPr marL="0" marR="0">
              <a:lnSpc>
                <a:spcPct val="150000"/>
              </a:lnSpc>
              <a:spcAft>
                <a:spcPts val="800"/>
              </a:spcAft>
              <a:buNone/>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terminal 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traffic HTTP</a:t>
            </a:r>
          </a:p>
          <a:p>
            <a:pPr marL="0" marR="0">
              <a:lnSpc>
                <a:spcPct val="150000"/>
              </a:lnSpc>
              <a:spcAft>
                <a:spcPts val="80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Ở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dòng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cuối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của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terminal A,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cho</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thấy</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rằng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mô</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hình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ML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đã</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tiến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hành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đẩy</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rule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chặn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host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đang</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thực</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hiện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DDOS (h3)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lên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webserver (h1)</a:t>
            </a:r>
          </a:p>
        </p:txBody>
      </p:sp>
    </p:spTree>
    <p:custDataLst>
      <p:tags r:id="rId1"/>
    </p:custDataLst>
    <p:extLst>
      <p:ext uri="{BB962C8B-B14F-4D97-AF65-F5344CB8AC3E}">
        <p14:creationId xmlns:p14="http://schemas.microsoft.com/office/powerpoint/2010/main" val="32039733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E2CC8-FF2B-A5E3-6880-BA8215A25319}"/>
            </a:ext>
          </a:extLst>
        </p:cNvPr>
        <p:cNvGrpSpPr/>
        <p:nvPr/>
      </p:nvGrpSpPr>
      <p:grpSpPr>
        <a:xfrm>
          <a:off x="0" y="0"/>
          <a:ext cx="0" cy="0"/>
          <a:chOff x="0" y="0"/>
          <a:chExt cx="0" cy="0"/>
        </a:xfrm>
      </p:grpSpPr>
      <p:sp>
        <p:nvSpPr>
          <p:cNvPr id="8" name="矩形 58">
            <a:extLst>
              <a:ext uri="{FF2B5EF4-FFF2-40B4-BE49-F238E27FC236}">
                <a16:creationId xmlns:a16="http://schemas.microsoft.com/office/drawing/2014/main" id="{DAA7072B-2AC9-A33F-0DCD-3EC0ED99EA41}"/>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TOÀN BỘ QUÁ TRÌNH NGĂN CHẶN DDOS</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47ABA9DA-4E0F-5FA3-8AC2-3402864FC388}"/>
              </a:ext>
            </a:extLst>
          </p:cNvPr>
          <p:cNvPicPr>
            <a:picLocks noChangeAspect="1"/>
          </p:cNvPicPr>
          <p:nvPr/>
        </p:nvPicPr>
        <p:blipFill>
          <a:blip r:embed="rId3"/>
          <a:stretch>
            <a:fillRect/>
          </a:stretch>
        </p:blipFill>
        <p:spPr>
          <a:xfrm>
            <a:off x="3009899" y="2226310"/>
            <a:ext cx="6172200" cy="2974340"/>
          </a:xfrm>
          <a:prstGeom prst="rect">
            <a:avLst/>
          </a:prstGeom>
        </p:spPr>
      </p:pic>
      <p:sp>
        <p:nvSpPr>
          <p:cNvPr id="6" name="TextBox 5">
            <a:extLst>
              <a:ext uri="{FF2B5EF4-FFF2-40B4-BE49-F238E27FC236}">
                <a16:creationId xmlns:a16="http://schemas.microsoft.com/office/drawing/2014/main" id="{C8D4881B-C27E-4415-D041-8323D86C04C5}"/>
              </a:ext>
            </a:extLst>
          </p:cNvPr>
          <p:cNvSpPr txBox="1"/>
          <p:nvPr/>
        </p:nvSpPr>
        <p:spPr>
          <a:xfrm>
            <a:off x="1117599" y="1424497"/>
            <a:ext cx="9956800" cy="465705"/>
          </a:xfrm>
          <a:prstGeom prst="rect">
            <a:avLst/>
          </a:prstGeom>
          <a:noFill/>
        </p:spPr>
        <p:txBody>
          <a:bodyPr wrap="square">
            <a:spAutoFit/>
          </a:bodyPr>
          <a:lstStyle/>
          <a:p>
            <a:pPr marL="0" marR="0" algn="ctr">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diễn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Wireshark:</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34347A9-0A61-35AB-0A36-34ABDF6A671F}"/>
              </a:ext>
            </a:extLst>
          </p:cNvPr>
          <p:cNvSpPr txBox="1"/>
          <p:nvPr/>
        </p:nvSpPr>
        <p:spPr>
          <a:xfrm>
            <a:off x="1033778" y="5433503"/>
            <a:ext cx="10124442" cy="881203"/>
          </a:xfrm>
          <a:prstGeom prst="rect">
            <a:avLst/>
          </a:prstGeom>
          <a:noFill/>
        </p:spPr>
        <p:txBody>
          <a:bodyPr wrap="square">
            <a:spAutoFit/>
          </a:bodyPr>
          <a:lstStyle/>
          <a:p>
            <a:pPr marL="0" marR="0">
              <a:lnSpc>
                <a:spcPct val="150000"/>
              </a:lnSpc>
              <a:spcAft>
                <a:spcPts val="800"/>
              </a:spcAft>
              <a:buNone/>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rõ</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ML.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DDOS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HTTP flood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webserver (h1)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mỹ</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361477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7080">
              <a:schemeClr val="accent2"/>
            </a:gs>
            <a:gs pos="36000">
              <a:schemeClr val="accent1"/>
            </a:gs>
            <a:gs pos="100000">
              <a:schemeClr val="accent2"/>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0A676B4-8712-4966-9C11-8186A49C3E69}"/>
              </a:ext>
            </a:extLst>
          </p:cNvPr>
          <p:cNvPicPr>
            <a:picLocks noChangeAspect="1"/>
          </p:cNvPicPr>
          <p:nvPr/>
        </p:nvPicPr>
        <p:blipFill>
          <a:blip r:embed="rId4"/>
          <a:srcRect l="24089" t="17379" r="29554" b="15783"/>
          <a:stretch>
            <a:fillRect/>
          </a:stretch>
        </p:blipFill>
        <p:spPr>
          <a:xfrm>
            <a:off x="0" y="0"/>
            <a:ext cx="6096000" cy="6858000"/>
          </a:xfrm>
          <a:prstGeom prst="rect">
            <a:avLst/>
          </a:prstGeom>
        </p:spPr>
      </p:pic>
      <p:sp>
        <p:nvSpPr>
          <p:cNvPr id="9" name="矩形 8">
            <a:extLst>
              <a:ext uri="{FF2B5EF4-FFF2-40B4-BE49-F238E27FC236}">
                <a16:creationId xmlns:a16="http://schemas.microsoft.com/office/drawing/2014/main" id="{5061A02A-2C96-429B-BC00-55EC94858A7D}"/>
              </a:ext>
            </a:extLst>
          </p:cNvPr>
          <p:cNvSpPr/>
          <p:nvPr/>
        </p:nvSpPr>
        <p:spPr>
          <a:xfrm>
            <a:off x="1428750" y="1733550"/>
            <a:ext cx="9334500" cy="2603731"/>
          </a:xfrm>
          <a:prstGeom prst="rect">
            <a:avLst/>
          </a:prstGeom>
          <a:solidFill>
            <a:schemeClr val="accent6"/>
          </a:solid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矩形 113">
            <a:extLst>
              <a:ext uri="{FF2B5EF4-FFF2-40B4-BE49-F238E27FC236}">
                <a16:creationId xmlns:a16="http://schemas.microsoft.com/office/drawing/2014/main" id="{5E511C42-DC9E-451B-BCD8-67455812EE9D}"/>
              </a:ext>
            </a:extLst>
          </p:cNvPr>
          <p:cNvSpPr/>
          <p:nvPr/>
        </p:nvSpPr>
        <p:spPr>
          <a:xfrm>
            <a:off x="3627444" y="4456823"/>
            <a:ext cx="4937113" cy="446380"/>
          </a:xfrm>
          <a:prstGeom prst="rect">
            <a:avLst/>
          </a:prstGeom>
        </p:spPr>
        <p:txBody>
          <a:bodyPr wrap="none">
            <a:normAutofit/>
          </a:bodyPr>
          <a:lstStyle/>
          <a:p>
            <a:pPr algn="ctr"/>
            <a:endParaRPr lang="vi-VN" altLang="vi-VN" sz="2300" dirty="0">
              <a:solidFill>
                <a:schemeClr val="tx1">
                  <a:lumMod val="50000"/>
                  <a:lumOff val="50000"/>
                </a:schemeClr>
              </a:solidFill>
              <a:latin typeface="Noto Sans"/>
              <a:ea typeface="Noto Sans"/>
            </a:endParaRPr>
          </a:p>
        </p:txBody>
      </p:sp>
      <p:sp>
        <p:nvSpPr>
          <p:cNvPr id="31" name="矩形 30">
            <a:extLst>
              <a:ext uri="{FF2B5EF4-FFF2-40B4-BE49-F238E27FC236}">
                <a16:creationId xmlns:a16="http://schemas.microsoft.com/office/drawing/2014/main" id="{49FD1D4A-0C78-41B3-9809-6A47969291BB}"/>
              </a:ext>
            </a:extLst>
          </p:cNvPr>
          <p:cNvSpPr/>
          <p:nvPr/>
        </p:nvSpPr>
        <p:spPr>
          <a:xfrm>
            <a:off x="3107842" y="2353973"/>
            <a:ext cx="5976316" cy="1439985"/>
          </a:xfrm>
          <a:prstGeom prst="rect">
            <a:avLst/>
          </a:prstGeom>
        </p:spPr>
        <p:txBody>
          <a:bodyPr wrap="square">
            <a:normAutofit fontScale="47500" lnSpcReduction="20000"/>
          </a:bodyPr>
          <a:lstStyle/>
          <a:p>
            <a:pPr algn="ctr">
              <a:lnSpc>
                <a:spcPct val="170000"/>
              </a:lnSpc>
            </a:pPr>
            <a:r>
              <a:rPr lang="en-150" altLang="vi-VN" sz="6600">
                <a:latin typeface="SVN-A Love Of Thunder" panose="02040603050506020204" pitchFamily="18" charset="0"/>
                <a:ea typeface="Noto Sans"/>
                <a:cs typeface="Times New Roman" panose="02020603050405020304" pitchFamily="18" charset="0"/>
              </a:rPr>
              <a:t>CẢM </a:t>
            </a:r>
            <a:r>
              <a:rPr lang="en-150" altLang="vi-VN" sz="6600" dirty="0">
                <a:latin typeface="SVN-A Love Of Thunder" panose="02040603050506020204" pitchFamily="18" charset="0"/>
                <a:ea typeface="Noto Sans"/>
                <a:cs typeface="Times New Roman" panose="02020603050405020304" pitchFamily="18" charset="0"/>
              </a:rPr>
              <a:t>ƠN </a:t>
            </a:r>
            <a:r>
              <a:rPr lang="en-US" altLang="vi-VN" sz="6600" dirty="0">
                <a:latin typeface="SVN-A Love Of Thunder" panose="02040603050506020204" pitchFamily="18" charset="0"/>
                <a:ea typeface="Noto Sans"/>
                <a:cs typeface="Times New Roman" panose="02020603050405020304" pitchFamily="18" charset="0"/>
              </a:rPr>
              <a:t>THẦY VÀ CÁC BẠN ĐÃ LẮNG NGHE !!!</a:t>
            </a:r>
            <a:endParaRPr lang="vi-VN" altLang="vi-VN" sz="6600" dirty="0">
              <a:latin typeface="Times New Roman" panose="02020603050405020304" pitchFamily="18" charset="0"/>
              <a:ea typeface="Noto Sans"/>
              <a:cs typeface="Times New Roman" panose="02020603050405020304" pitchFamily="18" charset="0"/>
            </a:endParaRPr>
          </a:p>
        </p:txBody>
      </p:sp>
      <p:sp>
        <p:nvSpPr>
          <p:cNvPr id="32" name="矩形 31">
            <a:extLst>
              <a:ext uri="{FF2B5EF4-FFF2-40B4-BE49-F238E27FC236}">
                <a16:creationId xmlns:a16="http://schemas.microsoft.com/office/drawing/2014/main" id="{A0FBA633-3DC2-46FB-83C7-674D56CAFE98}"/>
              </a:ext>
            </a:extLst>
          </p:cNvPr>
          <p:cNvSpPr/>
          <p:nvPr/>
        </p:nvSpPr>
        <p:spPr>
          <a:xfrm>
            <a:off x="1905001" y="3309570"/>
            <a:ext cx="8382000" cy="701040"/>
          </a:xfrm>
          <a:prstGeom prst="rect">
            <a:avLst/>
          </a:prstGeom>
        </p:spPr>
        <p:txBody>
          <a:bodyPr wrap="square">
            <a:normAutofit/>
          </a:bodyPr>
          <a:lstStyle/>
          <a:p>
            <a:pPr algn="ctr"/>
            <a:endParaRPr lang="zh-CN" altLang="en-US" sz="4000" dirty="0">
              <a:solidFill>
                <a:schemeClr val="accent5"/>
              </a:solidFill>
              <a:latin typeface="Lato Black" panose="020F0A02020204030203" pitchFamily="34" charset="0"/>
            </a:endParaRPr>
          </a:p>
        </p:txBody>
      </p:sp>
      <p:sp>
        <p:nvSpPr>
          <p:cNvPr id="19" name="矩形 18">
            <a:extLst>
              <a:ext uri="{FF2B5EF4-FFF2-40B4-BE49-F238E27FC236}">
                <a16:creationId xmlns:a16="http://schemas.microsoft.com/office/drawing/2014/main" id="{8CA2456A-062E-4454-AE06-150B61580E26}"/>
              </a:ext>
            </a:extLst>
          </p:cNvPr>
          <p:cNvSpPr/>
          <p:nvPr/>
        </p:nvSpPr>
        <p:spPr>
          <a:xfrm>
            <a:off x="0" y="6248400"/>
            <a:ext cx="12192000" cy="6096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9FA551F8-7450-46AD-973F-330CFAD06F6F}"/>
              </a:ext>
            </a:extLst>
          </p:cNvPr>
          <p:cNvSpPr/>
          <p:nvPr/>
        </p:nvSpPr>
        <p:spPr>
          <a:xfrm>
            <a:off x="5260873" y="5624390"/>
            <a:ext cx="1110430" cy="111043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Oval 84">
            <a:extLst>
              <a:ext uri="{FF2B5EF4-FFF2-40B4-BE49-F238E27FC236}">
                <a16:creationId xmlns:a16="http://schemas.microsoft.com/office/drawing/2014/main" id="{E17C5D8C-C065-44F2-9BA4-5ACD3407E993}"/>
              </a:ext>
            </a:extLst>
          </p:cNvPr>
          <p:cNvSpPr/>
          <p:nvPr/>
        </p:nvSpPr>
        <p:spPr>
          <a:xfrm>
            <a:off x="5358283" y="5722437"/>
            <a:ext cx="915610" cy="914338"/>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任意多边形: 形状 28">
            <a:extLst>
              <a:ext uri="{FF2B5EF4-FFF2-40B4-BE49-F238E27FC236}">
                <a16:creationId xmlns:a16="http://schemas.microsoft.com/office/drawing/2014/main" id="{B2E9B9E3-47ED-432A-AA18-655933A592B1}"/>
              </a:ext>
            </a:extLst>
          </p:cNvPr>
          <p:cNvSpPr/>
          <p:nvPr/>
        </p:nvSpPr>
        <p:spPr>
          <a:xfrm>
            <a:off x="262457" y="471948"/>
            <a:ext cx="828924" cy="4159046"/>
          </a:xfrm>
          <a:custGeom>
            <a:avLst/>
            <a:gdLst>
              <a:gd name="connsiteX0" fmla="*/ 740433 w 828924"/>
              <a:gd name="connsiteY0" fmla="*/ 4159046 h 4159046"/>
              <a:gd name="connsiteX1" fmla="*/ 356975 w 828924"/>
              <a:gd name="connsiteY1" fmla="*/ 3569110 h 4159046"/>
              <a:gd name="connsiteX2" fmla="*/ 504459 w 828924"/>
              <a:gd name="connsiteY2" fmla="*/ 2713704 h 4159046"/>
              <a:gd name="connsiteX3" fmla="*/ 740433 w 828924"/>
              <a:gd name="connsiteY3" fmla="*/ 2831691 h 4159046"/>
              <a:gd name="connsiteX4" fmla="*/ 504459 w 828924"/>
              <a:gd name="connsiteY4" fmla="*/ 3038168 h 4159046"/>
              <a:gd name="connsiteX5" fmla="*/ 3014 w 828924"/>
              <a:gd name="connsiteY5" fmla="*/ 2802194 h 4159046"/>
              <a:gd name="connsiteX6" fmla="*/ 297982 w 828924"/>
              <a:gd name="connsiteY6" fmla="*/ 1592826 h 4159046"/>
              <a:gd name="connsiteX7" fmla="*/ 356975 w 828924"/>
              <a:gd name="connsiteY7" fmla="*/ 1268362 h 4159046"/>
              <a:gd name="connsiteX8" fmla="*/ 622446 w 828924"/>
              <a:gd name="connsiteY8" fmla="*/ 678426 h 4159046"/>
              <a:gd name="connsiteX9" fmla="*/ 710937 w 828924"/>
              <a:gd name="connsiteY9" fmla="*/ 1297858 h 4159046"/>
              <a:gd name="connsiteX10" fmla="*/ 297982 w 828924"/>
              <a:gd name="connsiteY10" fmla="*/ 943897 h 4159046"/>
              <a:gd name="connsiteX11" fmla="*/ 356975 w 828924"/>
              <a:gd name="connsiteY11" fmla="*/ 501446 h 4159046"/>
              <a:gd name="connsiteX12" fmla="*/ 828924 w 828924"/>
              <a:gd name="connsiteY12" fmla="*/ 0 h 415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924" h="4159046">
                <a:moveTo>
                  <a:pt x="740433" y="4159046"/>
                </a:moveTo>
                <a:cubicBezTo>
                  <a:pt x="568368" y="3984523"/>
                  <a:pt x="396304" y="3810000"/>
                  <a:pt x="356975" y="3569110"/>
                </a:cubicBezTo>
                <a:cubicBezTo>
                  <a:pt x="317646" y="3328220"/>
                  <a:pt x="440549" y="2836607"/>
                  <a:pt x="504459" y="2713704"/>
                </a:cubicBezTo>
                <a:cubicBezTo>
                  <a:pt x="568369" y="2590801"/>
                  <a:pt x="740433" y="2777614"/>
                  <a:pt x="740433" y="2831691"/>
                </a:cubicBezTo>
                <a:cubicBezTo>
                  <a:pt x="740433" y="2885768"/>
                  <a:pt x="627362" y="3043084"/>
                  <a:pt x="504459" y="3038168"/>
                </a:cubicBezTo>
                <a:cubicBezTo>
                  <a:pt x="381556" y="3033252"/>
                  <a:pt x="37427" y="3043084"/>
                  <a:pt x="3014" y="2802194"/>
                </a:cubicBezTo>
                <a:cubicBezTo>
                  <a:pt x="-31399" y="2561304"/>
                  <a:pt x="238989" y="1848465"/>
                  <a:pt x="297982" y="1592826"/>
                </a:cubicBezTo>
                <a:cubicBezTo>
                  <a:pt x="356975" y="1337187"/>
                  <a:pt x="302898" y="1420762"/>
                  <a:pt x="356975" y="1268362"/>
                </a:cubicBezTo>
                <a:cubicBezTo>
                  <a:pt x="411052" y="1115962"/>
                  <a:pt x="563453" y="673510"/>
                  <a:pt x="622446" y="678426"/>
                </a:cubicBezTo>
                <a:cubicBezTo>
                  <a:pt x="681439" y="683342"/>
                  <a:pt x="765014" y="1253613"/>
                  <a:pt x="710937" y="1297858"/>
                </a:cubicBezTo>
                <a:cubicBezTo>
                  <a:pt x="656860" y="1342103"/>
                  <a:pt x="356976" y="1076632"/>
                  <a:pt x="297982" y="943897"/>
                </a:cubicBezTo>
                <a:cubicBezTo>
                  <a:pt x="238988" y="811162"/>
                  <a:pt x="268485" y="658762"/>
                  <a:pt x="356975" y="501446"/>
                </a:cubicBezTo>
                <a:cubicBezTo>
                  <a:pt x="445465" y="344130"/>
                  <a:pt x="637194" y="172065"/>
                  <a:pt x="828924" y="0"/>
                </a:cubicBez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03B25BA4-8FF3-4F7B-B2EF-5A60AF9E51D6}"/>
              </a:ext>
            </a:extLst>
          </p:cNvPr>
          <p:cNvPicPr>
            <a:picLocks noChangeAspect="1"/>
          </p:cNvPicPr>
          <p:nvPr/>
        </p:nvPicPr>
        <p:blipFill>
          <a:blip r:embed="rId5"/>
          <a:stretch>
            <a:fillRect/>
          </a:stretch>
        </p:blipFill>
        <p:spPr>
          <a:xfrm>
            <a:off x="8054438" y="760190"/>
            <a:ext cx="3448557" cy="503200"/>
          </a:xfrm>
          <a:prstGeom prst="rect">
            <a:avLst/>
          </a:prstGeom>
        </p:spPr>
      </p:pic>
      <p:sp>
        <p:nvSpPr>
          <p:cNvPr id="95" name="矩形 94">
            <a:extLst>
              <a:ext uri="{FF2B5EF4-FFF2-40B4-BE49-F238E27FC236}">
                <a16:creationId xmlns:a16="http://schemas.microsoft.com/office/drawing/2014/main" id="{749519F6-2E87-4189-85A7-3D6D6C9B0DD4}"/>
              </a:ext>
            </a:extLst>
          </p:cNvPr>
          <p:cNvSpPr/>
          <p:nvPr/>
        </p:nvSpPr>
        <p:spPr>
          <a:xfrm>
            <a:off x="532609" y="6284268"/>
            <a:ext cx="2131206" cy="446380"/>
          </a:xfrm>
          <a:prstGeom prst="rect">
            <a:avLst/>
          </a:prstGeom>
        </p:spPr>
        <p:txBody>
          <a:bodyPr wrap="none">
            <a:normAutofit lnSpcReduction="10000"/>
          </a:bodyPr>
          <a:lstStyle/>
          <a:p>
            <a:pPr algn="ctr"/>
            <a:endParaRPr lang="zh-CN" altLang="en-US" sz="2400" dirty="0">
              <a:solidFill>
                <a:schemeClr val="tx1">
                  <a:lumMod val="50000"/>
                  <a:lumOff val="50000"/>
                </a:schemeClr>
              </a:solidFill>
            </a:endParaRPr>
          </a:p>
        </p:txBody>
      </p:sp>
      <p:sp>
        <p:nvSpPr>
          <p:cNvPr id="96" name="矩形 95">
            <a:extLst>
              <a:ext uri="{FF2B5EF4-FFF2-40B4-BE49-F238E27FC236}">
                <a16:creationId xmlns:a16="http://schemas.microsoft.com/office/drawing/2014/main" id="{FC8523ED-4098-41EE-BD93-B5A15E7C244E}"/>
              </a:ext>
            </a:extLst>
          </p:cNvPr>
          <p:cNvSpPr/>
          <p:nvPr/>
        </p:nvSpPr>
        <p:spPr>
          <a:xfrm>
            <a:off x="10117693" y="6284268"/>
            <a:ext cx="1683159" cy="461772"/>
          </a:xfrm>
          <a:prstGeom prst="rect">
            <a:avLst/>
          </a:prstGeom>
        </p:spPr>
        <p:txBody>
          <a:bodyPr wrap="none">
            <a:normAutofit/>
          </a:bodyPr>
          <a:lstStyle/>
          <a:p>
            <a:pPr algn="ctr"/>
            <a:endParaRPr lang="zh-CN" altLang="en-US" sz="2400" dirty="0">
              <a:solidFill>
                <a:schemeClr val="tx1">
                  <a:lumMod val="50000"/>
                  <a:lumOff val="50000"/>
                </a:schemeClr>
              </a:solidFill>
            </a:endParaRPr>
          </a:p>
        </p:txBody>
      </p:sp>
      <p:sp>
        <p:nvSpPr>
          <p:cNvPr id="80" name="箭头: 右 79">
            <a:extLst>
              <a:ext uri="{FF2B5EF4-FFF2-40B4-BE49-F238E27FC236}">
                <a16:creationId xmlns:a16="http://schemas.microsoft.com/office/drawing/2014/main" id="{46F520FC-3596-41C1-801F-A9F54FDB5D6A}"/>
              </a:ext>
            </a:extLst>
          </p:cNvPr>
          <p:cNvSpPr/>
          <p:nvPr/>
        </p:nvSpPr>
        <p:spPr>
          <a:xfrm>
            <a:off x="5471901" y="777198"/>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 name="图片 3">
            <a:extLst>
              <a:ext uri="{FF2B5EF4-FFF2-40B4-BE49-F238E27FC236}">
                <a16:creationId xmlns:a16="http://schemas.microsoft.com/office/drawing/2014/main" id="{F2A0941B-10E4-4710-AACF-D913F3426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2837" y="4323925"/>
            <a:ext cx="1567615" cy="1561015"/>
          </a:xfrm>
          <a:prstGeom prst="rect">
            <a:avLst/>
          </a:prstGeom>
        </p:spPr>
      </p:pic>
      <p:pic>
        <p:nvPicPr>
          <p:cNvPr id="6" name="图片 5">
            <a:extLst>
              <a:ext uri="{FF2B5EF4-FFF2-40B4-BE49-F238E27FC236}">
                <a16:creationId xmlns:a16="http://schemas.microsoft.com/office/drawing/2014/main" id="{4BA599A3-AEE1-42D2-8B96-C967D0BE74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388" y="4603716"/>
            <a:ext cx="2396420" cy="1662618"/>
          </a:xfrm>
          <a:prstGeom prst="rect">
            <a:avLst/>
          </a:prstGeom>
        </p:spPr>
      </p:pic>
      <p:pic>
        <p:nvPicPr>
          <p:cNvPr id="8" name="图片 7">
            <a:extLst>
              <a:ext uri="{FF2B5EF4-FFF2-40B4-BE49-F238E27FC236}">
                <a16:creationId xmlns:a16="http://schemas.microsoft.com/office/drawing/2014/main" id="{BC266B6C-7FF1-4ACE-9A83-72B46090D8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750" y="702626"/>
            <a:ext cx="2252286" cy="1048426"/>
          </a:xfrm>
          <a:prstGeom prst="rect">
            <a:avLst/>
          </a:prstGeom>
        </p:spPr>
      </p:pic>
    </p:spTree>
    <p:custDataLst>
      <p:tags r:id="rId1"/>
    </p:custDataLst>
    <p:extLst>
      <p:ext uri="{BB962C8B-B14F-4D97-AF65-F5344CB8AC3E}">
        <p14:creationId xmlns:p14="http://schemas.microsoft.com/office/powerpoint/2010/main" val="559116628"/>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nodePh="1">
                                  <p:stCondLst>
                                    <p:cond delay="0"/>
                                  </p:stCondLst>
                                  <p:endCondLst>
                                    <p:cond evt="begin" delay="0">
                                      <p:tn val="5"/>
                                    </p:cond>
                                  </p:end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childTnLst>
                          </p:cTn>
                        </p:par>
                        <p:par>
                          <p:cTn id="8" fill="hold" nodeType="afterGroup">
                            <p:stCondLst>
                              <p:cond delay="500"/>
                            </p:stCondLst>
                            <p:childTnLst>
                              <p:par>
                                <p:cTn id="9" presetID="22" presetClass="entr" presetSubtype="4" fill="hold" grpId="0" nodeType="afterEffect" nodePh="1">
                                  <p:stCondLst>
                                    <p:cond delay="0"/>
                                  </p:stCondLst>
                                  <p:endCondLst>
                                    <p:cond evt="begin" delay="0">
                                      <p:tn val="9"/>
                                    </p:cond>
                                  </p:endCondLst>
                                  <p:childTnLst>
                                    <p:set>
                                      <p:cBhvr>
                                        <p:cTn id="10" dur="1" fill="hold">
                                          <p:stCondLst>
                                            <p:cond delay="0"/>
                                          </p:stCondLst>
                                        </p:cTn>
                                        <p:tgtEl>
                                          <p:spTgt spid="95"/>
                                        </p:tgtEl>
                                        <p:attrNameLst>
                                          <p:attrName>style.visibility</p:attrName>
                                        </p:attrNameLst>
                                      </p:cBhvr>
                                      <p:to>
                                        <p:strVal val="visible"/>
                                      </p:to>
                                    </p:set>
                                    <p:animEffect transition="in" filter="wipe(down)">
                                      <p:cBhvr>
                                        <p:cTn id="11" dur="500"/>
                                        <p:tgtEl>
                                          <p:spTgt spid="95"/>
                                        </p:tgtEl>
                                      </p:cBhvr>
                                    </p:animEffect>
                                  </p:childTnLst>
                                </p:cTn>
                              </p:par>
                            </p:childTnLst>
                          </p:cTn>
                        </p:par>
                        <p:par>
                          <p:cTn id="12" fill="hold" nodeType="afterGroup">
                            <p:stCondLst>
                              <p:cond delay="1000"/>
                            </p:stCondLst>
                            <p:childTnLst>
                              <p:par>
                                <p:cTn id="13" presetID="22" presetClass="entr" presetSubtype="4" fill="hold" grpId="0" nodeType="afterEffect" nodePh="1">
                                  <p:stCondLst>
                                    <p:cond delay="0"/>
                                  </p:stCondLst>
                                  <p:endCondLst>
                                    <p:cond evt="begin" delay="0">
                                      <p:tn val="13"/>
                                    </p:cond>
                                  </p:endCondLst>
                                  <p:childTnLst>
                                    <p:set>
                                      <p:cBhvr>
                                        <p:cTn id="14" dur="1" fill="hold">
                                          <p:stCondLst>
                                            <p:cond delay="0"/>
                                          </p:stCondLst>
                                        </p:cTn>
                                        <p:tgtEl>
                                          <p:spTgt spid="96"/>
                                        </p:tgtEl>
                                        <p:attrNameLst>
                                          <p:attrName>style.visibility</p:attrName>
                                        </p:attrNameLst>
                                      </p:cBhvr>
                                      <p:to>
                                        <p:strVal val="visible"/>
                                      </p:to>
                                    </p:set>
                                    <p:animEffect transition="in" filter="wipe(down)">
                                      <p:cBhvr>
                                        <p:cTn id="15" dur="500"/>
                                        <p:tgtEl>
                                          <p:spTgt spid="96"/>
                                        </p:tgtEl>
                                      </p:cBhvr>
                                    </p:animEffect>
                                  </p:childTnLst>
                                </p:cTn>
                              </p:par>
                            </p:childTnLst>
                          </p:cTn>
                        </p:par>
                        <p:par>
                          <p:cTn id="16" fill="hold" nodeType="after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nodeType="afterGroup">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nodeType="afterGroup">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par>
                          <p:cTn id="28" fill="hold" nodeType="afterGroup">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nodeType="afterGroup">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par>
                          <p:cTn id="36" fill="hold" nodeType="afterGroup">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childTnLst>
                          </p:cTn>
                        </p:par>
                        <p:par>
                          <p:cTn id="40" fill="hold" nodeType="afterGroup">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down)">
                                      <p:cBhvr>
                                        <p:cTn id="43" dur="500"/>
                                        <p:tgtEl>
                                          <p:spTgt spid="86"/>
                                        </p:tgtEl>
                                      </p:cBhvr>
                                    </p:animEffect>
                                  </p:childTnLst>
                                </p:cTn>
                              </p:par>
                            </p:childTnLst>
                          </p:cTn>
                        </p:par>
                        <p:par>
                          <p:cTn id="44" fill="hold" nodeType="afterGroup">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par>
                          <p:cTn id="48" fill="hold" nodeType="afterGroup">
                            <p:stCondLst>
                              <p:cond delay="5500"/>
                            </p:stCondLst>
                            <p:childTnLst>
                              <p:par>
                                <p:cTn id="49" presetID="22" presetClass="entr" presetSubtype="4" fill="hold" nodeType="after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childTnLst>
                          </p:cTn>
                        </p:par>
                        <p:par>
                          <p:cTn id="52" fill="hold" nodeType="afterGroup">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down)">
                                      <p:cBhvr>
                                        <p:cTn id="55" dur="500"/>
                                        <p:tgtEl>
                                          <p:spTgt spid="80"/>
                                        </p:tgtEl>
                                      </p:cBhvr>
                                    </p:animEffect>
                                  </p:childTnLst>
                                </p:cTn>
                              </p:par>
                            </p:childTnLst>
                          </p:cTn>
                        </p:par>
                        <p:par>
                          <p:cTn id="56" fill="hold" nodeType="afterGroup">
                            <p:stCondLst>
                              <p:cond delay="6500"/>
                            </p:stCondLst>
                            <p:childTnLst>
                              <p:par>
                                <p:cTn id="57" presetID="22" presetClass="entr" presetSubtype="4"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down)">
                                      <p:cBhvr>
                                        <p:cTn id="59" dur="500"/>
                                        <p:tgtEl>
                                          <p:spTgt spid="4"/>
                                        </p:tgtEl>
                                      </p:cBhvr>
                                    </p:animEffect>
                                  </p:childTnLst>
                                </p:cTn>
                              </p:par>
                            </p:childTnLst>
                          </p:cTn>
                        </p:par>
                        <p:par>
                          <p:cTn id="60" fill="hold" nodeType="afterGroup">
                            <p:stCondLst>
                              <p:cond delay="7000"/>
                            </p:stCondLst>
                            <p:childTnLst>
                              <p:par>
                                <p:cTn id="61" presetID="22" presetClass="entr" presetSubtype="4"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childTnLst>
                          </p:cTn>
                        </p:par>
                        <p:par>
                          <p:cTn id="64" fill="hold" nodeType="afterGroup">
                            <p:stCondLst>
                              <p:cond delay="7500"/>
                            </p:stCondLst>
                            <p:childTnLst>
                              <p:par>
                                <p:cTn id="65" presetID="22" presetClass="entr" presetSubtype="4"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p:bldP spid="31" grpId="0"/>
      <p:bldP spid="32" grpId="0"/>
      <p:bldP spid="19" grpId="0" animBg="1"/>
      <p:bldP spid="20" grpId="0" animBg="1"/>
      <p:bldP spid="86" grpId="0" animBg="1"/>
      <p:bldP spid="29" grpId="0" animBg="1"/>
      <p:bldP spid="95" grpId="0"/>
      <p:bldP spid="96" grpId="0"/>
      <p:bldP spid="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ṣḷïḓe">
          <a:extLst>
            <a:ext uri="{FF2B5EF4-FFF2-40B4-BE49-F238E27FC236}">
              <a16:creationId xmlns:a16="http://schemas.microsoft.com/office/drawing/2014/main" id="{76092F94-014E-C5D6-6A67-E72CE9FA238B}"/>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0E17BAD6-70A3-FFD5-42EA-FA91FF7818DB}"/>
              </a:ext>
            </a:extLst>
          </p:cNvPr>
          <p:cNvSpPr/>
          <p:nvPr/>
        </p:nvSpPr>
        <p:spPr>
          <a:xfrm>
            <a:off x="1094708" y="255895"/>
            <a:ext cx="10002584"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PHẦN 1. LÝ THUYẾT</a:t>
            </a:r>
          </a:p>
        </p:txBody>
      </p:sp>
      <p:pic>
        <p:nvPicPr>
          <p:cNvPr id="3" name="Picture 2">
            <a:extLst>
              <a:ext uri="{FF2B5EF4-FFF2-40B4-BE49-F238E27FC236}">
                <a16:creationId xmlns:a16="http://schemas.microsoft.com/office/drawing/2014/main" id="{34421834-555A-AEA4-0C07-1090089331B7}"/>
              </a:ext>
            </a:extLst>
          </p:cNvPr>
          <p:cNvPicPr>
            <a:picLocks noChangeAspect="1"/>
          </p:cNvPicPr>
          <p:nvPr/>
        </p:nvPicPr>
        <p:blipFill>
          <a:blip r:embed="rId4"/>
          <a:stretch>
            <a:fillRect/>
          </a:stretch>
        </p:blipFill>
        <p:spPr>
          <a:xfrm>
            <a:off x="2238113" y="1314623"/>
            <a:ext cx="7715774" cy="4822358"/>
          </a:xfrm>
          <a:prstGeom prst="rect">
            <a:avLst/>
          </a:prstGeom>
          <a:effectLst>
            <a:reflection blurRad="6350" stA="50000" endA="300" endPos="90000" dir="5400000" sy="-100000" algn="bl" rotWithShape="0"/>
          </a:effectLst>
        </p:spPr>
      </p:pic>
    </p:spTree>
    <p:custDataLst>
      <p:tags r:id="rId1"/>
    </p:custDataLst>
    <p:extLst>
      <p:ext uri="{BB962C8B-B14F-4D97-AF65-F5344CB8AC3E}">
        <p14:creationId xmlns:p14="http://schemas.microsoft.com/office/powerpoint/2010/main" val="3526143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8">
            <a:extLst>
              <a:ext uri="{FF2B5EF4-FFF2-40B4-BE49-F238E27FC236}">
                <a16:creationId xmlns:a16="http://schemas.microsoft.com/office/drawing/2014/main" id="{48274859-A17B-8920-C053-A9DCEAA94A76}"/>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SDN (SOFTWARE DEFINED NETWORK) LÀ GÌ ?</a:t>
            </a:r>
            <a:endParaRPr lang="vi-VN" sz="3200" dirty="0">
              <a:solidFill>
                <a:schemeClr val="tx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0AE1186E-8D0D-14FD-6583-02E2A6DBCF02}"/>
              </a:ext>
            </a:extLst>
          </p:cNvPr>
          <p:cNvGrpSpPr/>
          <p:nvPr/>
        </p:nvGrpSpPr>
        <p:grpSpPr>
          <a:xfrm>
            <a:off x="6019348" y="2290618"/>
            <a:ext cx="5507634" cy="2382982"/>
            <a:chOff x="6019348" y="2290618"/>
            <a:chExt cx="5507634" cy="2382982"/>
          </a:xfrm>
        </p:grpSpPr>
        <p:sp>
          <p:nvSpPr>
            <p:cNvPr id="3" name="矩形 58">
              <a:extLst>
                <a:ext uri="{FF2B5EF4-FFF2-40B4-BE49-F238E27FC236}">
                  <a16:creationId xmlns:a16="http://schemas.microsoft.com/office/drawing/2014/main" id="{F812C68D-1A02-061E-828C-6A22C7C902C7}"/>
                </a:ext>
              </a:extLst>
            </p:cNvPr>
            <p:cNvSpPr/>
            <p:nvPr/>
          </p:nvSpPr>
          <p:spPr>
            <a:xfrm>
              <a:off x="6019348"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28BF9E05-C63B-FB70-5CE9-99CE4D37A58C}"/>
                </a:ext>
              </a:extLst>
            </p:cNvPr>
            <p:cNvSpPr txBox="1"/>
            <p:nvPr/>
          </p:nvSpPr>
          <p:spPr>
            <a:xfrm>
              <a:off x="6095999" y="2425409"/>
              <a:ext cx="5430983" cy="2113399"/>
            </a:xfrm>
            <a:prstGeom prst="rect">
              <a:avLst/>
            </a:prstGeom>
            <a:noFill/>
          </p:spPr>
          <p:txBody>
            <a:bodyPr wrap="square">
              <a:spAutoFit/>
            </a:bodyPr>
            <a:lstStyle/>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SDN là mạng máy tính:</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Quyết định TẬP TRUNG ở 1 controller (bộ não)</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Các switch chỉ là "dumb pipes" (đường ống ngu)</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Controller lập trình mọi quy tắc động</a:t>
              </a:r>
            </a:p>
            <a:p>
              <a:pPr>
                <a:lnSpc>
                  <a:spcPct val="150000"/>
                </a:lnSpc>
              </a:pPr>
              <a:r>
                <a:rPr lang="vi-VN" dirty="0">
                  <a:latin typeface="Tahoma" panose="020B0604030504040204" pitchFamily="34" charset="0"/>
                  <a:ea typeface="Tahoma" panose="020B0604030504040204" pitchFamily="34" charset="0"/>
                  <a:cs typeface="Tahoma" panose="020B0604030504040204" pitchFamily="34" charset="0"/>
                </a:rPr>
                <a:t>  • Dễ kiểm soát, dễ tự động hóa</a:t>
              </a:r>
              <a:endParaRPr lang="en-US" dirty="0">
                <a:latin typeface="Tahoma" panose="020B0604030504040204" pitchFamily="34" charset="0"/>
                <a:ea typeface="Tahoma" panose="020B0604030504040204" pitchFamily="34" charset="0"/>
                <a:cs typeface="Tahoma" panose="020B0604030504040204" pitchFamily="34" charset="0"/>
              </a:endParaRPr>
            </a:p>
          </p:txBody>
        </p:sp>
      </p:grpSp>
      <p:pic>
        <p:nvPicPr>
          <p:cNvPr id="41" name="Picture 40" descr="A diagram of a network device&#10;&#10;AI-generated content may be incorrect.">
            <a:extLst>
              <a:ext uri="{FF2B5EF4-FFF2-40B4-BE49-F238E27FC236}">
                <a16:creationId xmlns:a16="http://schemas.microsoft.com/office/drawing/2014/main" id="{660DB986-3199-7250-7CAA-81DD96F24559}"/>
              </a:ext>
            </a:extLst>
          </p:cNvPr>
          <p:cNvPicPr>
            <a:picLocks noChangeAspect="1"/>
          </p:cNvPicPr>
          <p:nvPr/>
        </p:nvPicPr>
        <p:blipFill>
          <a:blip r:embed="rId3"/>
          <a:stretch>
            <a:fillRect/>
          </a:stretch>
        </p:blipFill>
        <p:spPr>
          <a:xfrm>
            <a:off x="1347814" y="1527318"/>
            <a:ext cx="4295775" cy="420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123268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6102-448E-9E7B-A4E4-488E477F1661}"/>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0C9A0FC-A463-9F05-8A81-C7BEAE53B7EA}"/>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BẢNG SO SÁNH MẠNG TRUYỀN THỐNG VS SDN</a:t>
            </a:r>
            <a:endParaRPr lang="vi-VN" sz="3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199B79CA-C72A-EEB9-A963-12EE69A0AA2F}"/>
              </a:ext>
            </a:extLst>
          </p:cNvPr>
          <p:cNvGraphicFramePr>
            <a:graphicFrameLocks noGrp="1"/>
          </p:cNvGraphicFramePr>
          <p:nvPr>
            <p:extLst>
              <p:ext uri="{D42A27DB-BD31-4B8C-83A1-F6EECF244321}">
                <p14:modId xmlns:p14="http://schemas.microsoft.com/office/powerpoint/2010/main" val="4235981619"/>
              </p:ext>
            </p:extLst>
          </p:nvPr>
        </p:nvGraphicFramePr>
        <p:xfrm>
          <a:off x="2192020" y="1198880"/>
          <a:ext cx="7807960" cy="5578891"/>
        </p:xfrm>
        <a:graphic>
          <a:graphicData uri="http://schemas.openxmlformats.org/drawingml/2006/table">
            <a:tbl>
              <a:tblPr>
                <a:tableStyleId>{D7AC3CCA-C797-4891-BE02-D94E43425B78}</a:tableStyleId>
              </a:tblPr>
              <a:tblGrid>
                <a:gridCol w="1951990">
                  <a:extLst>
                    <a:ext uri="{9D8B030D-6E8A-4147-A177-3AD203B41FA5}">
                      <a16:colId xmlns:a16="http://schemas.microsoft.com/office/drawing/2014/main" val="1123549857"/>
                    </a:ext>
                  </a:extLst>
                </a:gridCol>
                <a:gridCol w="1951990">
                  <a:extLst>
                    <a:ext uri="{9D8B030D-6E8A-4147-A177-3AD203B41FA5}">
                      <a16:colId xmlns:a16="http://schemas.microsoft.com/office/drawing/2014/main" val="1442090678"/>
                    </a:ext>
                  </a:extLst>
                </a:gridCol>
                <a:gridCol w="1951990">
                  <a:extLst>
                    <a:ext uri="{9D8B030D-6E8A-4147-A177-3AD203B41FA5}">
                      <a16:colId xmlns:a16="http://schemas.microsoft.com/office/drawing/2014/main" val="1919079039"/>
                    </a:ext>
                  </a:extLst>
                </a:gridCol>
                <a:gridCol w="1951990">
                  <a:extLst>
                    <a:ext uri="{9D8B030D-6E8A-4147-A177-3AD203B41FA5}">
                      <a16:colId xmlns:a16="http://schemas.microsoft.com/office/drawing/2014/main" val="3204856551"/>
                    </a:ext>
                  </a:extLst>
                </a:gridCol>
              </a:tblGrid>
              <a:tr h="384583">
                <a:tc>
                  <a:txBody>
                    <a:bodyPr/>
                    <a:lstStyle/>
                    <a:p>
                      <a:pPr>
                        <a:lnSpc>
                          <a:spcPct val="150000"/>
                        </a:lnSpc>
                        <a:buNone/>
                      </a:pPr>
                      <a:r>
                        <a:rPr lang="en-US" sz="800" b="1" dirty="0" err="1"/>
                        <a:t>Tiêu</a:t>
                      </a:r>
                      <a:r>
                        <a:rPr lang="en-US" sz="800" b="1" dirty="0"/>
                        <a:t> </a:t>
                      </a:r>
                      <a:r>
                        <a:rPr lang="en-US" sz="800" b="1" dirty="0" err="1"/>
                        <a:t>chí</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dirty="0" err="1"/>
                        <a:t>Mạng</a:t>
                      </a:r>
                      <a:r>
                        <a:rPr lang="en-US" sz="800" b="1" dirty="0"/>
                        <a:t> </a:t>
                      </a:r>
                      <a:r>
                        <a:rPr lang="en-US" sz="800" b="1" dirty="0" err="1"/>
                        <a:t>truyền</a:t>
                      </a:r>
                      <a:r>
                        <a:rPr lang="en-US" sz="800" b="1" dirty="0"/>
                        <a:t> </a:t>
                      </a:r>
                      <a:r>
                        <a:rPr lang="en-US" sz="800" b="1" dirty="0" err="1"/>
                        <a:t>thống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SDN (Software-Defined Networking)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b="1"/>
                        <a:t>Khác biệt chính</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573382147"/>
                  </a:ext>
                </a:extLst>
              </a:tr>
              <a:tr h="694642">
                <a:tc>
                  <a:txBody>
                    <a:bodyPr/>
                    <a:lstStyle/>
                    <a:p>
                      <a:pPr>
                        <a:lnSpc>
                          <a:spcPct val="150000"/>
                        </a:lnSpc>
                        <a:buNone/>
                      </a:pPr>
                      <a:r>
                        <a:rPr lang="vi-VN" sz="800" b="1" dirty="0"/>
                        <a:t>Cơ chế ra quyết định</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Mỗi switch/router tự quyết định (distributed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Một controller trung tâm điều khiển toàn mạng (centralized control)</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tập trung, truyền thống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46464205"/>
                  </a:ext>
                </a:extLst>
              </a:tr>
              <a:tr h="534340">
                <a:tc>
                  <a:txBody>
                    <a:bodyPr/>
                    <a:lstStyle/>
                    <a:p>
                      <a:pPr>
                        <a:lnSpc>
                          <a:spcPct val="150000"/>
                        </a:lnSpc>
                        <a:buNone/>
                      </a:pPr>
                      <a:r>
                        <a:rPr lang="en-US" sz="800" b="1"/>
                        <a:t>Kiến trúc hệ thống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Thiết bị mạng thông minh (switch = brain)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Controller là bộ não, switch trở thành thiết bị chuyển tiếp đơn giản</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tách control plane và data plane</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536465434"/>
                  </a:ext>
                </a:extLst>
              </a:tr>
              <a:tr h="374038">
                <a:tc>
                  <a:txBody>
                    <a:bodyPr/>
                    <a:lstStyle/>
                    <a:p>
                      <a:pPr>
                        <a:lnSpc>
                          <a:spcPct val="150000"/>
                        </a:lnSpc>
                        <a:buNone/>
                      </a:pPr>
                      <a:r>
                        <a:rPr lang="vi-VN" sz="800" b="1"/>
                        <a:t>Thu thập dữ liệu lưu lượng (flow)</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err="1"/>
                        <a:t>Khó</a:t>
                      </a:r>
                      <a:r>
                        <a:rPr lang="en-US" sz="800" dirty="0"/>
                        <a:t> </a:t>
                      </a:r>
                      <a:r>
                        <a:rPr lang="en-US" sz="800" dirty="0" err="1"/>
                        <a:t>khăn</a:t>
                      </a:r>
                      <a:r>
                        <a:rPr lang="en-US" sz="800" dirty="0"/>
                        <a:t>, </a:t>
                      </a:r>
                      <a:r>
                        <a:rPr lang="en-US" sz="800" dirty="0" err="1"/>
                        <a:t>phải</a:t>
                      </a:r>
                      <a:r>
                        <a:rPr lang="en-US" sz="800" dirty="0"/>
                        <a:t> </a:t>
                      </a:r>
                      <a:r>
                        <a:rPr lang="en-US" sz="800" dirty="0" err="1"/>
                        <a:t>dùng</a:t>
                      </a:r>
                      <a:r>
                        <a:rPr lang="en-US" sz="800" dirty="0"/>
                        <a:t> SNMP, NetFlow, syslog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Lấy trực tiếp qua OpenFlow API (JSON)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thu thập dữ liệu dễ hơn và chuẩn hóa</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934851210"/>
                  </a:ext>
                </a:extLst>
              </a:tr>
              <a:tr h="374038">
                <a:tc>
                  <a:txBody>
                    <a:bodyPr/>
                    <a:lstStyle/>
                    <a:p>
                      <a:pPr>
                        <a:lnSpc>
                          <a:spcPct val="150000"/>
                        </a:lnSpc>
                        <a:buNone/>
                      </a:pPr>
                      <a:r>
                        <a:rPr lang="en-US" sz="800" b="1"/>
                        <a:t>Tốc độ thu thập số liệu</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(5–10 phút mỗi chu kỳ)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&lt;1 giây (real-time)</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~100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4102792867"/>
                  </a:ext>
                </a:extLst>
              </a:tr>
              <a:tr h="534340">
                <a:tc>
                  <a:txBody>
                    <a:bodyPr/>
                    <a:lstStyle/>
                    <a:p>
                      <a:pPr>
                        <a:lnSpc>
                          <a:spcPct val="150000"/>
                        </a:lnSpc>
                        <a:buNone/>
                      </a:pPr>
                      <a:r>
                        <a:rPr lang="vi-VN" sz="800" b="1"/>
                        <a:t>Tầm nhìn lưu lượng toàn mạng</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Không đầy đủ, mỗi switch chỉ thấy phần của nó</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Controller </a:t>
                      </a:r>
                      <a:r>
                        <a:rPr lang="en-US" sz="800" dirty="0" err="1"/>
                        <a:t>nhìn</a:t>
                      </a:r>
                      <a:r>
                        <a:rPr lang="en-US" sz="800" dirty="0"/>
                        <a:t> </a:t>
                      </a:r>
                      <a:r>
                        <a:rPr lang="en-US" sz="800" dirty="0" err="1"/>
                        <a:t>toàn</a:t>
                      </a:r>
                      <a:r>
                        <a:rPr lang="en-US" sz="800" dirty="0"/>
                        <a:t> </a:t>
                      </a:r>
                      <a:r>
                        <a:rPr lang="en-US" sz="800" dirty="0" err="1"/>
                        <a:t>bộ</a:t>
                      </a:r>
                      <a:r>
                        <a:rPr lang="en-US" sz="800" dirty="0"/>
                        <a:t> topologies (switches, routers, access points) </a:t>
                      </a:r>
                      <a:r>
                        <a:rPr lang="en-US" sz="800" dirty="0" err="1"/>
                        <a:t>và</a:t>
                      </a:r>
                      <a:r>
                        <a:rPr lang="en-US" sz="800" dirty="0"/>
                        <a:t> flows</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SDN </a:t>
                      </a:r>
                      <a:r>
                        <a:rPr lang="en-US" sz="800" dirty="0" err="1"/>
                        <a:t>có</a:t>
                      </a:r>
                      <a:r>
                        <a:rPr lang="en-US" sz="800" dirty="0"/>
                        <a:t> </a:t>
                      </a:r>
                      <a:r>
                        <a:rPr lang="en-US" sz="800" dirty="0" err="1"/>
                        <a:t>khả</a:t>
                      </a:r>
                      <a:r>
                        <a:rPr lang="en-US" sz="800" dirty="0"/>
                        <a:t> </a:t>
                      </a:r>
                      <a:r>
                        <a:rPr lang="en-US" sz="800" dirty="0" err="1"/>
                        <a:t>năng</a:t>
                      </a:r>
                      <a:r>
                        <a:rPr lang="en-US" sz="800" dirty="0"/>
                        <a:t> </a:t>
                      </a:r>
                      <a:r>
                        <a:rPr lang="en-US" sz="800" dirty="0" err="1"/>
                        <a:t>nhìn</a:t>
                      </a:r>
                      <a:r>
                        <a:rPr lang="en-US" sz="800" dirty="0"/>
                        <a:t> </a:t>
                      </a:r>
                      <a:r>
                        <a:rPr lang="en-US" sz="800" dirty="0" err="1"/>
                        <a:t>thấy</a:t>
                      </a:r>
                      <a:r>
                        <a:rPr lang="en-US" sz="800" dirty="0"/>
                        <a:t> </a:t>
                      </a:r>
                      <a:r>
                        <a:rPr lang="en-US" sz="800" dirty="0" err="1"/>
                        <a:t>toàn</a:t>
                      </a:r>
                      <a:r>
                        <a:rPr lang="en-US" sz="800" dirty="0"/>
                        <a:t> </a:t>
                      </a:r>
                      <a:r>
                        <a:rPr lang="en-US" sz="800" dirty="0" err="1"/>
                        <a:t>bộ</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0249140"/>
                  </a:ext>
                </a:extLst>
              </a:tr>
              <a:tr h="534340">
                <a:tc>
                  <a:txBody>
                    <a:bodyPr/>
                    <a:lstStyle/>
                    <a:p>
                      <a:pPr>
                        <a:lnSpc>
                          <a:spcPct val="150000"/>
                        </a:lnSpc>
                        <a:buNone/>
                      </a:pPr>
                      <a:r>
                        <a:rPr lang="en-US" sz="800" b="1"/>
                        <a:t>Khả năng chặn tấn công DDoS</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Chậm: cần SSH vào từng switch, chỉnh ACL thủ công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dirty="0"/>
                        <a:t>Nhanh: &lt;1 </a:t>
                      </a:r>
                      <a:r>
                        <a:rPr lang="en-US" sz="800" dirty="0" err="1"/>
                        <a:t>giây</a:t>
                      </a:r>
                      <a:r>
                        <a:rPr lang="en-US" sz="800" dirty="0"/>
                        <a:t> qua API </a:t>
                      </a:r>
                      <a:r>
                        <a:rPr lang="en-US" sz="800" dirty="0" err="1"/>
                        <a:t>tự</a:t>
                      </a:r>
                      <a:r>
                        <a:rPr lang="en-US" sz="800" dirty="0"/>
                        <a:t> </a:t>
                      </a:r>
                      <a:r>
                        <a:rPr lang="en-US" sz="800" dirty="0" err="1"/>
                        <a:t>động</a:t>
                      </a:r>
                      <a:endParaRPr lang="en-US" sz="800" dirty="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SDN nhanh hơn ~300 lần</a:t>
                      </a:r>
                      <a:endParaRPr lang="vi-VN"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3069226573"/>
                  </a:ext>
                </a:extLst>
              </a:tr>
              <a:tr h="534340">
                <a:tc>
                  <a:txBody>
                    <a:bodyPr/>
                    <a:lstStyle/>
                    <a:p>
                      <a:pPr>
                        <a:lnSpc>
                          <a:spcPct val="150000"/>
                        </a:lnSpc>
                        <a:buNone/>
                      </a:pPr>
                      <a:r>
                        <a:rPr lang="en-US" sz="800" b="1"/>
                        <a:t>Cấu hình thiết bị</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Thủ công, phải SSH từng switch/router</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Lập trình tự động bằng REST API, Python, OpenFlow</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giảm tải công việc quản trị</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998913641"/>
                  </a:ext>
                </a:extLst>
              </a:tr>
              <a:tr h="534340">
                <a:tc>
                  <a:txBody>
                    <a:bodyPr/>
                    <a:lstStyle/>
                    <a:p>
                      <a:pPr>
                        <a:lnSpc>
                          <a:spcPct val="150000"/>
                        </a:lnSpc>
                        <a:buNone/>
                      </a:pPr>
                      <a:r>
                        <a:rPr lang="en-US" sz="800" b="1"/>
                        <a:t>Tích hợp Machine Learning</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dữ liệu thô, thiếu chuẩn, phân tán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controller cung cấp dữ liệu đầy đủ và chuẩn</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phù hợp cho hệ thống phát hiện tấn công bằng ML</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819418703"/>
                  </a:ext>
                </a:extLst>
              </a:tr>
              <a:tr h="534340">
                <a:tc>
                  <a:txBody>
                    <a:bodyPr/>
                    <a:lstStyle/>
                    <a:p>
                      <a:pPr>
                        <a:lnSpc>
                          <a:spcPct val="150000"/>
                        </a:lnSpc>
                        <a:buNone/>
                      </a:pPr>
                      <a:r>
                        <a:rPr lang="en-US" sz="800" b="1"/>
                        <a:t>Khả năng mở rộng (scalability)</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Khó: nhiều switch = nhiều cấu hình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Dễ: 1 controller quản lý hàng trăm switch</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SDN mở rộng tốt, truyền thống mở rộng chậm</a:t>
                      </a:r>
                      <a:endParaRPr lang="en-US" sz="80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2427878266"/>
                  </a:ext>
                </a:extLst>
              </a:tr>
              <a:tr h="534340">
                <a:tc>
                  <a:txBody>
                    <a:bodyPr/>
                    <a:lstStyle/>
                    <a:p>
                      <a:pPr>
                        <a:lnSpc>
                          <a:spcPct val="150000"/>
                        </a:lnSpc>
                        <a:buNone/>
                      </a:pPr>
                      <a:r>
                        <a:rPr lang="en-US" sz="800" b="1"/>
                        <a:t>Chi phí</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en-US" sz="800"/>
                        <a:t>Rẻ ban đầu, dùng thiết bị cũ</a:t>
                      </a:r>
                      <a:endParaRPr lang="en-US"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a:t>Tốn đầu tư ban đầu (controller, đào tạo)</a:t>
                      </a:r>
                      <a:endParaRPr lang="vi-VN" sz="800">
                        <a:latin typeface="Times New Roman" panose="02020603050405020304" pitchFamily="18" charset="0"/>
                        <a:cs typeface="Times New Roman" panose="02020603050405020304" pitchFamily="18" charset="0"/>
                      </a:endParaRPr>
                    </a:p>
                  </a:txBody>
                  <a:tcPr marL="41840" marR="41840" marT="20920" marB="20920" anchor="ctr"/>
                </a:tc>
                <a:tc>
                  <a:txBody>
                    <a:bodyPr/>
                    <a:lstStyle/>
                    <a:p>
                      <a:pPr>
                        <a:lnSpc>
                          <a:spcPct val="150000"/>
                        </a:lnSpc>
                        <a:buNone/>
                      </a:pPr>
                      <a:r>
                        <a:rPr lang="vi-VN" sz="800" dirty="0"/>
                        <a:t>SDN đắt hơn nhưng hiệu quả vận hành cao hơn</a:t>
                      </a:r>
                      <a:endParaRPr lang="vi-VN" sz="800" dirty="0">
                        <a:latin typeface="Times New Roman" panose="02020603050405020304" pitchFamily="18" charset="0"/>
                        <a:cs typeface="Times New Roman" panose="02020603050405020304" pitchFamily="18" charset="0"/>
                      </a:endParaRPr>
                    </a:p>
                  </a:txBody>
                  <a:tcPr marL="41840" marR="41840" marT="20920" marB="20920" anchor="ctr"/>
                </a:tc>
                <a:extLst>
                  <a:ext uri="{0D108BD9-81ED-4DB2-BD59-A6C34878D82A}">
                    <a16:rowId xmlns:a16="http://schemas.microsoft.com/office/drawing/2014/main" val="1504056166"/>
                  </a:ext>
                </a:extLst>
              </a:tr>
            </a:tbl>
          </a:graphicData>
        </a:graphic>
      </p:graphicFrame>
    </p:spTree>
    <p:custDataLst>
      <p:tags r:id="rId1"/>
    </p:custDataLst>
    <p:extLst>
      <p:ext uri="{BB962C8B-B14F-4D97-AF65-F5344CB8AC3E}">
        <p14:creationId xmlns:p14="http://schemas.microsoft.com/office/powerpoint/2010/main" val="1849525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318C6-5F2B-88CF-3588-F9FB201A22C4}"/>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E1F4AF45-E81B-2676-165A-A6CCA965A19E}"/>
              </a:ext>
            </a:extLst>
          </p:cNvPr>
          <p:cNvSpPr/>
          <p:nvPr/>
        </p:nvSpPr>
        <p:spPr>
          <a:xfrm>
            <a:off x="1958108" y="284480"/>
            <a:ext cx="8977747"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ĐIỂM KHÁC BIỆT CHÍNH</a:t>
            </a:r>
            <a:endParaRPr lang="vi-VN" sz="3200" dirty="0">
              <a:solidFill>
                <a:schemeClr val="tx1"/>
              </a:solidFill>
              <a:latin typeface="Times New Roman" panose="02020603050405020304" pitchFamily="18" charset="0"/>
              <a:cs typeface="Times New Roman" panose="02020603050405020304" pitchFamily="18" charset="0"/>
            </a:endParaRPr>
          </a:p>
        </p:txBody>
      </p:sp>
      <p:sp>
        <p:nvSpPr>
          <p:cNvPr id="3" name="箭头: 右 79">
            <a:extLst>
              <a:ext uri="{FF2B5EF4-FFF2-40B4-BE49-F238E27FC236}">
                <a16:creationId xmlns:a16="http://schemas.microsoft.com/office/drawing/2014/main" id="{E24E9938-5E0F-0F65-B483-AEF2CE8567D1}"/>
              </a:ext>
            </a:extLst>
          </p:cNvPr>
          <p:cNvSpPr/>
          <p:nvPr/>
        </p:nvSpPr>
        <p:spPr>
          <a:xfrm rot="1728115">
            <a:off x="1252423" y="1781861"/>
            <a:ext cx="1352550" cy="669955"/>
          </a:xfrm>
          <a:prstGeom prst="rightArrow">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 name="Group 6">
            <a:extLst>
              <a:ext uri="{FF2B5EF4-FFF2-40B4-BE49-F238E27FC236}">
                <a16:creationId xmlns:a16="http://schemas.microsoft.com/office/drawing/2014/main" id="{09D66870-32EC-4EAD-FB80-874C393B0280}"/>
              </a:ext>
            </a:extLst>
          </p:cNvPr>
          <p:cNvGrpSpPr/>
          <p:nvPr/>
        </p:nvGrpSpPr>
        <p:grpSpPr>
          <a:xfrm>
            <a:off x="3342183" y="2373745"/>
            <a:ext cx="5507634" cy="1995055"/>
            <a:chOff x="6019348" y="2290618"/>
            <a:chExt cx="5507634" cy="2382982"/>
          </a:xfrm>
        </p:grpSpPr>
        <p:sp>
          <p:nvSpPr>
            <p:cNvPr id="8" name="矩形 58">
              <a:extLst>
                <a:ext uri="{FF2B5EF4-FFF2-40B4-BE49-F238E27FC236}">
                  <a16:creationId xmlns:a16="http://schemas.microsoft.com/office/drawing/2014/main" id="{4B01AD4D-F377-294F-C99F-8EB152859A80}"/>
                </a:ext>
              </a:extLst>
            </p:cNvPr>
            <p:cNvSpPr/>
            <p:nvPr/>
          </p:nvSpPr>
          <p:spPr>
            <a:xfrm>
              <a:off x="6019348" y="2290618"/>
              <a:ext cx="5507634" cy="23829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87139780-06F6-8F74-3E6C-F537CCFD1659}"/>
                </a:ext>
              </a:extLst>
            </p:cNvPr>
            <p:cNvSpPr txBox="1"/>
            <p:nvPr/>
          </p:nvSpPr>
          <p:spPr>
            <a:xfrm>
              <a:off x="6095999" y="2425409"/>
              <a:ext cx="5430983" cy="2029732"/>
            </a:xfrm>
            <a:prstGeom prst="rect">
              <a:avLst/>
            </a:prstGeom>
            <a:noFill/>
          </p:spPr>
          <p:txBody>
            <a:bodyPr wrap="square">
              <a:spAutoFit/>
            </a:bodyPr>
            <a:lstStyle/>
            <a:p>
              <a:pPr>
                <a:lnSpc>
                  <a:spcPct val="150000"/>
                </a:lnSpc>
              </a:pPr>
              <a:r>
                <a:rPr lang="vi-VN" dirty="0"/>
                <a:t>Mạng truyền thống cho thiết bị tự xử lý mọi thứ, còn SDN gom bộ não về trung tâm và để </a:t>
              </a:r>
              <a:r>
                <a:rPr lang="vi-VN" b="1" dirty="0"/>
                <a:t>switch chỉ làm theo lệnh</a:t>
              </a:r>
              <a:r>
                <a:rPr lang="vi-VN" dirty="0"/>
                <a:t> – giúp quản lý dễ hơn, tự động hóa mạnh hơn.</a:t>
              </a:r>
              <a:endParaRPr lang="en-US" dirty="0">
                <a:latin typeface="Tahoma" panose="020B0604030504040204" pitchFamily="34" charset="0"/>
                <a:ea typeface="Tahoma" panose="020B0604030504040204" pitchFamily="34" charset="0"/>
                <a:cs typeface="Tahoma" panose="020B0604030504040204" pitchFamily="34" charset="0"/>
              </a:endParaRPr>
            </a:p>
          </p:txBody>
        </p:sp>
      </p:grpSp>
    </p:spTree>
    <p:custDataLst>
      <p:tags r:id="rId1"/>
    </p:custDataLst>
    <p:extLst>
      <p:ext uri="{BB962C8B-B14F-4D97-AF65-F5344CB8AC3E}">
        <p14:creationId xmlns:p14="http://schemas.microsoft.com/office/powerpoint/2010/main" val="2504822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FAE3-8590-8DA8-B575-4F66B56D2534}"/>
            </a:ext>
          </a:extLst>
        </p:cNvPr>
        <p:cNvGrpSpPr/>
        <p:nvPr/>
      </p:nvGrpSpPr>
      <p:grpSpPr>
        <a:xfrm>
          <a:off x="0" y="0"/>
          <a:ext cx="0" cy="0"/>
          <a:chOff x="0" y="0"/>
          <a:chExt cx="0" cy="0"/>
        </a:xfrm>
      </p:grpSpPr>
      <p:sp>
        <p:nvSpPr>
          <p:cNvPr id="3" name="矩形 58">
            <a:extLst>
              <a:ext uri="{FF2B5EF4-FFF2-40B4-BE49-F238E27FC236}">
                <a16:creationId xmlns:a16="http://schemas.microsoft.com/office/drawing/2014/main" id="{D38D1B92-0E2B-8BA1-2511-96EF50C8572E}"/>
              </a:ext>
            </a:extLst>
          </p:cNvPr>
          <p:cNvSpPr/>
          <p:nvPr/>
        </p:nvSpPr>
        <p:spPr>
          <a:xfrm>
            <a:off x="2751745" y="4653420"/>
            <a:ext cx="6688508" cy="1163782"/>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vi-VN" sz="11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2" name="矩形 58">
            <a:extLst>
              <a:ext uri="{FF2B5EF4-FFF2-40B4-BE49-F238E27FC236}">
                <a16:creationId xmlns:a16="http://schemas.microsoft.com/office/drawing/2014/main" id="{AD384952-9070-A834-AAFA-36A1D6F6A37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latin typeface="SVN-A Love Of Thunder" panose="02040603050506020204" pitchFamily="18" charset="0"/>
                <a:cs typeface="Times New Roman" panose="02020603050405020304" pitchFamily="18" charset="0"/>
              </a:rPr>
              <a:t>DDOS LÀ GÌ ?</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A diagram of a computer network&#10;&#10;AI-generated content may be incorrect.">
            <a:extLst>
              <a:ext uri="{FF2B5EF4-FFF2-40B4-BE49-F238E27FC236}">
                <a16:creationId xmlns:a16="http://schemas.microsoft.com/office/drawing/2014/main" id="{38806A53-3746-EECE-0D4A-15D36D7E528E}"/>
              </a:ext>
            </a:extLst>
          </p:cNvPr>
          <p:cNvPicPr>
            <a:picLocks noChangeAspect="1"/>
          </p:cNvPicPr>
          <p:nvPr/>
        </p:nvPicPr>
        <p:blipFill>
          <a:blip r:embed="rId3"/>
          <a:stretch>
            <a:fillRect/>
          </a:stretch>
        </p:blipFill>
        <p:spPr>
          <a:xfrm>
            <a:off x="2950978" y="1833562"/>
            <a:ext cx="6290042" cy="2423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a:extLst>
              <a:ext uri="{FF2B5EF4-FFF2-40B4-BE49-F238E27FC236}">
                <a16:creationId xmlns:a16="http://schemas.microsoft.com/office/drawing/2014/main" id="{787783E1-2C3A-0C13-8277-55E3E5A80541}"/>
              </a:ext>
            </a:extLst>
          </p:cNvPr>
          <p:cNvSpPr txBox="1"/>
          <p:nvPr/>
        </p:nvSpPr>
        <p:spPr>
          <a:xfrm>
            <a:off x="1033778" y="4798525"/>
            <a:ext cx="10124442" cy="866904"/>
          </a:xfrm>
          <a:prstGeom prst="rect">
            <a:avLst/>
          </a:prstGeom>
          <a:noFill/>
        </p:spPr>
        <p:txBody>
          <a:bodyPr wrap="square">
            <a:spAutoFit/>
          </a:bodyPr>
          <a:lstStyle/>
          <a:p>
            <a:pPr algn="ctr">
              <a:lnSpc>
                <a:spcPct val="150000"/>
              </a:lnSpc>
            </a:pPr>
            <a:r>
              <a:rPr lang="vi-VN" b="1" dirty="0">
                <a:latin typeface="Tahoma" panose="020B0604030504040204" pitchFamily="34" charset="0"/>
                <a:ea typeface="Tahoma" panose="020B0604030504040204" pitchFamily="34" charset="0"/>
                <a:cs typeface="Tahoma" panose="020B0604030504040204" pitchFamily="34" charset="0"/>
              </a:rPr>
              <a:t>Kẻ tấn công gửi quá nhiều request từ nhiều máy tính</a:t>
            </a:r>
            <a:r>
              <a:rPr lang="en-150" b="1" dirty="0">
                <a:latin typeface="Tahoma" panose="020B0604030504040204" pitchFamily="34" charset="0"/>
                <a:ea typeface="Tahoma" panose="020B0604030504040204" pitchFamily="34" charset="0"/>
                <a:cs typeface="Tahoma" panose="020B0604030504040204" pitchFamily="34" charset="0"/>
              </a:rPr>
              <a:t>,</a:t>
            </a:r>
          </a:p>
          <a:p>
            <a:pPr algn="ctr">
              <a:lnSpc>
                <a:spcPct val="150000"/>
              </a:lnSpc>
            </a:pPr>
            <a:r>
              <a:rPr lang="en-150" b="1" dirty="0" err="1">
                <a:latin typeface="Tahoma" panose="020B0604030504040204" pitchFamily="34" charset="0"/>
                <a:ea typeface="Tahoma" panose="020B0604030504040204" pitchFamily="34" charset="0"/>
                <a:cs typeface="Tahoma" panose="020B0604030504040204" pitchFamily="34" charset="0"/>
              </a:rPr>
              <a:t>mục</a:t>
            </a:r>
            <a:r>
              <a:rPr lang="en-150"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đích</a:t>
            </a:r>
            <a:r>
              <a:rPr lang="en-150" b="1" dirty="0">
                <a:latin typeface="Tahoma" panose="020B0604030504040204" pitchFamily="34" charset="0"/>
                <a:ea typeface="Tahoma" panose="020B0604030504040204" pitchFamily="34" charset="0"/>
                <a:cs typeface="Tahoma" panose="020B0604030504040204" pitchFamily="34" charset="0"/>
              </a:rPr>
              <a:t> </a:t>
            </a:r>
            <a:r>
              <a:rPr lang="en-150" b="1" dirty="0" err="1">
                <a:latin typeface="Tahoma" panose="020B0604030504040204" pitchFamily="34" charset="0"/>
                <a:ea typeface="Tahoma" panose="020B0604030504040204" pitchFamily="34" charset="0"/>
                <a:cs typeface="Tahoma" panose="020B0604030504040204" pitchFamily="34" charset="0"/>
              </a:rPr>
              <a:t>là</a:t>
            </a:r>
            <a:r>
              <a:rPr lang="en-150" b="1" dirty="0">
                <a:latin typeface="Tahoma" panose="020B0604030504040204" pitchFamily="34" charset="0"/>
                <a:ea typeface="Tahoma" panose="020B0604030504040204" pitchFamily="34" charset="0"/>
                <a:cs typeface="Tahoma" panose="020B0604030504040204" pitchFamily="34" charset="0"/>
              </a:rPr>
              <a:t> l</a:t>
            </a:r>
            <a:r>
              <a:rPr lang="vi-VN" b="1" dirty="0">
                <a:latin typeface="Tahoma" panose="020B0604030504040204" pitchFamily="34" charset="0"/>
                <a:ea typeface="Tahoma" panose="020B0604030504040204" pitchFamily="34" charset="0"/>
                <a:cs typeface="Tahoma" panose="020B0604030504040204" pitchFamily="34" charset="0"/>
              </a:rPr>
              <a:t>àm quá tải server target</a:t>
            </a:r>
            <a:endParaRPr lang="en-US" b="1"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1697811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2154-6B13-468E-9490-9A654F4E6C16}"/>
            </a:ext>
          </a:extLst>
        </p:cNvPr>
        <p:cNvGrpSpPr/>
        <p:nvPr/>
      </p:nvGrpSpPr>
      <p:grpSpPr>
        <a:xfrm>
          <a:off x="0" y="0"/>
          <a:ext cx="0" cy="0"/>
          <a:chOff x="0" y="0"/>
          <a:chExt cx="0" cy="0"/>
        </a:xfrm>
      </p:grpSpPr>
      <p:sp>
        <p:nvSpPr>
          <p:cNvPr id="2" name="矩形 58">
            <a:extLst>
              <a:ext uri="{FF2B5EF4-FFF2-40B4-BE49-F238E27FC236}">
                <a16:creationId xmlns:a16="http://schemas.microsoft.com/office/drawing/2014/main" id="{A80D05DC-24CF-9424-B650-52F2F2999433}"/>
              </a:ext>
            </a:extLst>
          </p:cNvPr>
          <p:cNvSpPr/>
          <p:nvPr/>
        </p:nvSpPr>
        <p:spPr>
          <a:xfrm>
            <a:off x="1033778" y="284480"/>
            <a:ext cx="10124442" cy="780589"/>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150" sz="3200" dirty="0">
                <a:solidFill>
                  <a:schemeClr val="tx1"/>
                </a:solidFill>
                <a:latin typeface="SVN-A Love Of Thunder" panose="02040603050506020204" pitchFamily="18" charset="0"/>
                <a:cs typeface="Times New Roman" panose="02020603050405020304" pitchFamily="18" charset="0"/>
              </a:rPr>
              <a:t>DDOS Ở THẾ GIỚI THỰC</a:t>
            </a:r>
            <a:endParaRPr lang="vi-VN" sz="3200" dirty="0">
              <a:solidFill>
                <a:schemeClr val="tx1"/>
              </a:solidFill>
              <a:latin typeface="Times New Roman" panose="02020603050405020304" pitchFamily="18" charset="0"/>
              <a:cs typeface="Times New Roman" panose="02020603050405020304" pitchFamily="18" charset="0"/>
            </a:endParaRPr>
          </a:p>
        </p:txBody>
      </p:sp>
      <p:pic>
        <p:nvPicPr>
          <p:cNvPr id="1030" name="Picture 6" descr="DDoS attacks by year">
            <a:extLst>
              <a:ext uri="{FF2B5EF4-FFF2-40B4-BE49-F238E27FC236}">
                <a16:creationId xmlns:a16="http://schemas.microsoft.com/office/drawing/2014/main" id="{F32B6E59-9DA4-8591-6674-08853EAC6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DoS attacks by month">
            <a:extLst>
              <a:ext uri="{FF2B5EF4-FFF2-40B4-BE49-F238E27FC236}">
                <a16:creationId xmlns:a16="http://schemas.microsoft.com/office/drawing/2014/main" id="{EA1E1A7B-978B-8771-03A1-B0BC39D6F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618649"/>
            <a:ext cx="6096001" cy="3930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3273555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ISLIDE.DIAGRAM" val="#949890;"/>
</p:tagLst>
</file>

<file path=ppt/tags/tag11.xml><?xml version="1.0" encoding="utf-8"?>
<p:tagLst xmlns:a="http://schemas.openxmlformats.org/drawingml/2006/main" xmlns:r="http://schemas.openxmlformats.org/officeDocument/2006/relationships" xmlns:p="http://schemas.openxmlformats.org/presentationml/2006/main">
  <p:tag name="ISLIDE.DIAGRAM" val="#949890;"/>
</p:tagLst>
</file>

<file path=ppt/tags/tag12.xml><?xml version="1.0" encoding="utf-8"?>
<p:tagLst xmlns:a="http://schemas.openxmlformats.org/drawingml/2006/main" xmlns:r="http://schemas.openxmlformats.org/officeDocument/2006/relationships" xmlns:p="http://schemas.openxmlformats.org/presentationml/2006/main">
  <p:tag name="ISLIDE.DIAGRAM" val="#949890;"/>
</p:tagLst>
</file>

<file path=ppt/tags/tag13.xml><?xml version="1.0" encoding="utf-8"?>
<p:tagLst xmlns:a="http://schemas.openxmlformats.org/drawingml/2006/main" xmlns:r="http://schemas.openxmlformats.org/officeDocument/2006/relationships" xmlns:p="http://schemas.openxmlformats.org/presentationml/2006/main">
  <p:tag name="ISLIDE.DIAGRAM" val="#949890;"/>
</p:tagLst>
</file>

<file path=ppt/tags/tag14.xml><?xml version="1.0" encoding="utf-8"?>
<p:tagLst xmlns:a="http://schemas.openxmlformats.org/drawingml/2006/main" xmlns:r="http://schemas.openxmlformats.org/officeDocument/2006/relationships" xmlns:p="http://schemas.openxmlformats.org/presentationml/2006/main">
  <p:tag name="ISLIDE.DIAGRAM" val="#949890;"/>
</p:tagLst>
</file>

<file path=ppt/tags/tag15.xml><?xml version="1.0" encoding="utf-8"?>
<p:tagLst xmlns:a="http://schemas.openxmlformats.org/drawingml/2006/main" xmlns:r="http://schemas.openxmlformats.org/officeDocument/2006/relationships" xmlns:p="http://schemas.openxmlformats.org/presentationml/2006/main">
  <p:tag name="ISLIDE.DIAGRAM" val="#914594;"/>
</p:tagLst>
</file>

<file path=ppt/tags/tag16.xml><?xml version="1.0" encoding="utf-8"?>
<p:tagLst xmlns:a="http://schemas.openxmlformats.org/drawingml/2006/main" xmlns:r="http://schemas.openxmlformats.org/officeDocument/2006/relationships" xmlns:p="http://schemas.openxmlformats.org/presentationml/2006/main">
  <p:tag name="ISLIDE.DIAGRAM" val="#914594;"/>
</p:tagLst>
</file>

<file path=ppt/tags/tag17.xml><?xml version="1.0" encoding="utf-8"?>
<p:tagLst xmlns:a="http://schemas.openxmlformats.org/drawingml/2006/main" xmlns:r="http://schemas.openxmlformats.org/officeDocument/2006/relationships" xmlns:p="http://schemas.openxmlformats.org/presentationml/2006/main">
  <p:tag name="ISLIDE.DIAGRAM" val="#949890;"/>
</p:tagLst>
</file>

<file path=ppt/tags/tag18.xml><?xml version="1.0" encoding="utf-8"?>
<p:tagLst xmlns:a="http://schemas.openxmlformats.org/drawingml/2006/main" xmlns:r="http://schemas.openxmlformats.org/officeDocument/2006/relationships" xmlns:p="http://schemas.openxmlformats.org/presentationml/2006/main">
  <p:tag name="ISLIDE.DIAGRAM" val="#949890;"/>
</p:tagLst>
</file>

<file path=ppt/tags/tag19.xml><?xml version="1.0" encoding="utf-8"?>
<p:tagLst xmlns:a="http://schemas.openxmlformats.org/drawingml/2006/main" xmlns:r="http://schemas.openxmlformats.org/officeDocument/2006/relationships" xmlns:p="http://schemas.openxmlformats.org/presentationml/2006/main">
  <p:tag name="ISLIDE.DIAGRAM" val="#949890;"/>
</p:tagLst>
</file>

<file path=ppt/tags/tag2.xml><?xml version="1.0" encoding="utf-8"?>
<p:tagLst xmlns:a="http://schemas.openxmlformats.org/drawingml/2006/main" xmlns:r="http://schemas.openxmlformats.org/officeDocument/2006/relationships" xmlns:p="http://schemas.openxmlformats.org/presentationml/2006/main">
  <p:tag name="ISLIDE.ICON" val="#107322;"/>
</p:tagLst>
</file>

<file path=ppt/tags/tag20.xml><?xml version="1.0" encoding="utf-8"?>
<p:tagLst xmlns:a="http://schemas.openxmlformats.org/drawingml/2006/main" xmlns:r="http://schemas.openxmlformats.org/officeDocument/2006/relationships" xmlns:p="http://schemas.openxmlformats.org/presentationml/2006/main">
  <p:tag name="ISLIDE.DIAGRAM" val="#949890;"/>
</p:tagLst>
</file>

<file path=ppt/tags/tag21.xml><?xml version="1.0" encoding="utf-8"?>
<p:tagLst xmlns:a="http://schemas.openxmlformats.org/drawingml/2006/main" xmlns:r="http://schemas.openxmlformats.org/officeDocument/2006/relationships" xmlns:p="http://schemas.openxmlformats.org/presentationml/2006/main">
  <p:tag name="ISLIDE.DIAGRAM" val="#914594;"/>
</p:tagLst>
</file>

<file path=ppt/tags/tag22.xml><?xml version="1.0" encoding="utf-8"?>
<p:tagLst xmlns:a="http://schemas.openxmlformats.org/drawingml/2006/main" xmlns:r="http://schemas.openxmlformats.org/officeDocument/2006/relationships" xmlns:p="http://schemas.openxmlformats.org/presentationml/2006/main">
  <p:tag name="ISLIDE.DIAGRAM" val="#949890;"/>
</p:tagLst>
</file>

<file path=ppt/tags/tag23.xml><?xml version="1.0" encoding="utf-8"?>
<p:tagLst xmlns:a="http://schemas.openxmlformats.org/drawingml/2006/main" xmlns:r="http://schemas.openxmlformats.org/officeDocument/2006/relationships" xmlns:p="http://schemas.openxmlformats.org/presentationml/2006/main">
  <p:tag name="ISLIDE.DIAGRAM" val="#949890;"/>
</p:tagLst>
</file>

<file path=ppt/tags/tag24.xml><?xml version="1.0" encoding="utf-8"?>
<p:tagLst xmlns:a="http://schemas.openxmlformats.org/drawingml/2006/main" xmlns:r="http://schemas.openxmlformats.org/officeDocument/2006/relationships" xmlns:p="http://schemas.openxmlformats.org/presentationml/2006/main">
  <p:tag name="ISLIDE.DIAGRAM" val="#949890;"/>
</p:tagLst>
</file>

<file path=ppt/tags/tag25.xml><?xml version="1.0" encoding="utf-8"?>
<p:tagLst xmlns:a="http://schemas.openxmlformats.org/drawingml/2006/main" xmlns:r="http://schemas.openxmlformats.org/officeDocument/2006/relationships" xmlns:p="http://schemas.openxmlformats.org/presentationml/2006/main">
  <p:tag name="ISLIDE.DIAGRAM" val="#949890;"/>
</p:tagLst>
</file>

<file path=ppt/tags/tag26.xml><?xml version="1.0" encoding="utf-8"?>
<p:tagLst xmlns:a="http://schemas.openxmlformats.org/drawingml/2006/main" xmlns:r="http://schemas.openxmlformats.org/officeDocument/2006/relationships" xmlns:p="http://schemas.openxmlformats.org/presentationml/2006/main">
  <p:tag name="ISLIDE.DIAGRAM" val="#949890;"/>
</p:tagLst>
</file>

<file path=ppt/tags/tag27.xml><?xml version="1.0" encoding="utf-8"?>
<p:tagLst xmlns:a="http://schemas.openxmlformats.org/drawingml/2006/main" xmlns:r="http://schemas.openxmlformats.org/officeDocument/2006/relationships" xmlns:p="http://schemas.openxmlformats.org/presentationml/2006/main">
  <p:tag name="ISLIDE.DIAGRAM" val="#949890;"/>
</p:tagLst>
</file>

<file path=ppt/tags/tag28.xml><?xml version="1.0" encoding="utf-8"?>
<p:tagLst xmlns:a="http://schemas.openxmlformats.org/drawingml/2006/main" xmlns:r="http://schemas.openxmlformats.org/officeDocument/2006/relationships" xmlns:p="http://schemas.openxmlformats.org/presentationml/2006/main">
  <p:tag name="ISLIDE.DIAGRAM" val="#949890;"/>
</p:tagLst>
</file>

<file path=ppt/tags/tag29.xml><?xml version="1.0" encoding="utf-8"?>
<p:tagLst xmlns:a="http://schemas.openxmlformats.org/drawingml/2006/main" xmlns:r="http://schemas.openxmlformats.org/officeDocument/2006/relationships" xmlns:p="http://schemas.openxmlformats.org/presentationml/2006/main">
  <p:tag name="ISLIDE.DIAGRAM" val="#949890;"/>
</p:tagLst>
</file>

<file path=ppt/tags/tag3.xml><?xml version="1.0" encoding="utf-8"?>
<p:tagLst xmlns:a="http://schemas.openxmlformats.org/drawingml/2006/main" xmlns:r="http://schemas.openxmlformats.org/officeDocument/2006/relationships" xmlns:p="http://schemas.openxmlformats.org/presentationml/2006/main">
  <p:tag name="ISLIDE.DIAGRAM" val="#914594;"/>
</p:tagLst>
</file>

<file path=ppt/tags/tag30.xml><?xml version="1.0" encoding="utf-8"?>
<p:tagLst xmlns:a="http://schemas.openxmlformats.org/drawingml/2006/main" xmlns:r="http://schemas.openxmlformats.org/officeDocument/2006/relationships" xmlns:p="http://schemas.openxmlformats.org/presentationml/2006/main">
  <p:tag name="ISLIDE.DIAGRAM" val="#949890;"/>
</p:tagLst>
</file>

<file path=ppt/tags/tag31.xml><?xml version="1.0" encoding="utf-8"?>
<p:tagLst xmlns:a="http://schemas.openxmlformats.org/drawingml/2006/main" xmlns:r="http://schemas.openxmlformats.org/officeDocument/2006/relationships" xmlns:p="http://schemas.openxmlformats.org/presentationml/2006/main">
  <p:tag name="ISLIDE.DIAGRAM" val="#949890;"/>
</p:tagLst>
</file>

<file path=ppt/tags/tag32.xml><?xml version="1.0" encoding="utf-8"?>
<p:tagLst xmlns:a="http://schemas.openxmlformats.org/drawingml/2006/main" xmlns:r="http://schemas.openxmlformats.org/officeDocument/2006/relationships" xmlns:p="http://schemas.openxmlformats.org/presentationml/2006/main">
  <p:tag name="ISLIDE.DIAGRAM" val="#949890;"/>
</p:tagLst>
</file>

<file path=ppt/tags/tag33.xml><?xml version="1.0" encoding="utf-8"?>
<p:tagLst xmlns:a="http://schemas.openxmlformats.org/drawingml/2006/main" xmlns:r="http://schemas.openxmlformats.org/officeDocument/2006/relationships" xmlns:p="http://schemas.openxmlformats.org/presentationml/2006/main">
  <p:tag name="ISLIDE.DIAGRAM" val="#949890;"/>
</p:tagLst>
</file>

<file path=ppt/tags/tag34.xml><?xml version="1.0" encoding="utf-8"?>
<p:tagLst xmlns:a="http://schemas.openxmlformats.org/drawingml/2006/main" xmlns:r="http://schemas.openxmlformats.org/officeDocument/2006/relationships" xmlns:p="http://schemas.openxmlformats.org/presentationml/2006/main">
  <p:tag name="ISLIDE.DIAGRAM" val="#949890;"/>
</p:tagLst>
</file>

<file path=ppt/tags/tag35.xml><?xml version="1.0" encoding="utf-8"?>
<p:tagLst xmlns:a="http://schemas.openxmlformats.org/drawingml/2006/main" xmlns:r="http://schemas.openxmlformats.org/officeDocument/2006/relationships" xmlns:p="http://schemas.openxmlformats.org/presentationml/2006/main">
  <p:tag name="ISLIDE.ICON" val="#107322;"/>
</p:tagLst>
</file>

<file path=ppt/tags/tag4.xml><?xml version="1.0" encoding="utf-8"?>
<p:tagLst xmlns:a="http://schemas.openxmlformats.org/drawingml/2006/main" xmlns:r="http://schemas.openxmlformats.org/officeDocument/2006/relationships" xmlns:p="http://schemas.openxmlformats.org/presentationml/2006/main">
  <p:tag name="ISLIDE.DIAGRAM" val="#914594;"/>
</p:tagLst>
</file>

<file path=ppt/tags/tag5.xml><?xml version="1.0" encoding="utf-8"?>
<p:tagLst xmlns:a="http://schemas.openxmlformats.org/drawingml/2006/main" xmlns:r="http://schemas.openxmlformats.org/officeDocument/2006/relationships" xmlns:p="http://schemas.openxmlformats.org/presentationml/2006/main">
  <p:tag name="ISLIDE.DIAGRAM" val="#949890;"/>
</p:tagLst>
</file>

<file path=ppt/tags/tag6.xml><?xml version="1.0" encoding="utf-8"?>
<p:tagLst xmlns:a="http://schemas.openxmlformats.org/drawingml/2006/main" xmlns:r="http://schemas.openxmlformats.org/officeDocument/2006/relationships" xmlns:p="http://schemas.openxmlformats.org/presentationml/2006/main">
  <p:tag name="ISLIDE.DIAGRAM" val="#949890;"/>
</p:tagLst>
</file>

<file path=ppt/tags/tag7.xml><?xml version="1.0" encoding="utf-8"?>
<p:tagLst xmlns:a="http://schemas.openxmlformats.org/drawingml/2006/main" xmlns:r="http://schemas.openxmlformats.org/officeDocument/2006/relationships" xmlns:p="http://schemas.openxmlformats.org/presentationml/2006/main">
  <p:tag name="ISLIDE.DIAGRAM" val="#949890;"/>
</p:tagLst>
</file>

<file path=ppt/tags/tag8.xml><?xml version="1.0" encoding="utf-8"?>
<p:tagLst xmlns:a="http://schemas.openxmlformats.org/drawingml/2006/main" xmlns:r="http://schemas.openxmlformats.org/officeDocument/2006/relationships" xmlns:p="http://schemas.openxmlformats.org/presentationml/2006/main">
  <p:tag name="ISLIDE.DIAGRAM" val="#949890;"/>
</p:tagLst>
</file>

<file path=ppt/tags/tag9.xml><?xml version="1.0" encoding="utf-8"?>
<p:tagLst xmlns:a="http://schemas.openxmlformats.org/drawingml/2006/main" xmlns:r="http://schemas.openxmlformats.org/officeDocument/2006/relationships" xmlns:p="http://schemas.openxmlformats.org/presentationml/2006/main">
  <p:tag name="ISLIDE.DIAGRAM" val="#949890;"/>
</p:tagLst>
</file>

<file path=ppt/theme/theme1.xml><?xml version="1.0" encoding="utf-8"?>
<a:theme xmlns:a="http://schemas.openxmlformats.org/drawingml/2006/main" name="Office Theme">
  <a:themeElements>
    <a:clrScheme name="自定义 3595">
      <a:dk1>
        <a:srgbClr val="000000"/>
      </a:dk1>
      <a:lt1>
        <a:srgbClr val="FFFFFF"/>
      </a:lt1>
      <a:dk2>
        <a:srgbClr val="778495"/>
      </a:dk2>
      <a:lt2>
        <a:srgbClr val="F0F0F0"/>
      </a:lt2>
      <a:accent1>
        <a:srgbClr val="EE9E72"/>
      </a:accent1>
      <a:accent2>
        <a:srgbClr val="FAD0AB"/>
      </a:accent2>
      <a:accent3>
        <a:srgbClr val="FAED4D"/>
      </a:accent3>
      <a:accent4>
        <a:srgbClr val="C6630B"/>
      </a:accent4>
      <a:accent5>
        <a:srgbClr val="41B958"/>
      </a:accent5>
      <a:accent6>
        <a:srgbClr val="FFFFFF"/>
      </a:accent6>
      <a:hlink>
        <a:srgbClr val="222311"/>
      </a:hlink>
      <a:folHlink>
        <a:srgbClr val="BFBFBF"/>
      </a:folHlink>
    </a:clrScheme>
    <a:fontScheme name="英文2无衬线">
      <a:majorFont>
        <a:latin typeface="Lato"/>
        <a:ea typeface="Lato"/>
        <a:cs typeface="Arial"/>
      </a:majorFont>
      <a:minorFont>
        <a:latin typeface="Lato"/>
        <a:ea typeface="Lato"/>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olidFill>
            <a:schemeClr val="tx1">
              <a:lumMod val="65000"/>
              <a:lumOff val="3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a:solidFill>
              <a:schemeClr val="tx1"/>
            </a:solidFill>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jc3r0vk">
      <a:majorFont>
        <a:latin typeface="Lato Regular"/>
        <a:ea typeface="Lato Regular"/>
        <a:cs typeface="Arial"/>
      </a:majorFont>
      <a:minorFont>
        <a:latin typeface="Lato Regular"/>
        <a:ea typeface="Lato Regular"/>
        <a:cs typeface="Arial"/>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3582</TotalTime>
  <Words>1608</Words>
  <Application>Microsoft Office PowerPoint</Application>
  <PresentationFormat>Widescreen</PresentationFormat>
  <Paragraphs>156</Paragraphs>
  <Slides>36</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等线</vt:lpstr>
      <vt:lpstr>Aptos</vt:lpstr>
      <vt:lpstr>Arial</vt:lpstr>
      <vt:lpstr>Lato</vt:lpstr>
      <vt:lpstr>Lato Black</vt:lpstr>
      <vt:lpstr>Noto Sans</vt:lpstr>
      <vt:lpstr>SVN-A Love Of Thunder</vt:lpstr>
      <vt:lpstr>Tahoma</vt:lpstr>
      <vt:lpstr>Times New Roman</vt:lpstr>
      <vt:lpstr>思源黑体 CN Regular</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Toàn Công</cp:lastModifiedBy>
  <cp:revision>353</cp:revision>
  <dcterms:created xsi:type="dcterms:W3CDTF">2019-07-11T04:52:53Z</dcterms:created>
  <dcterms:modified xsi:type="dcterms:W3CDTF">2025-11-28T05:40:43Z</dcterms:modified>
</cp:coreProperties>
</file>